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handoutMasterIdLst>
    <p:handoutMasterId r:id="rId24"/>
  </p:handoutMasterIdLst>
  <p:sldIdLst>
    <p:sldId id="256" r:id="rId2"/>
    <p:sldId id="257" r:id="rId3"/>
    <p:sldId id="262" r:id="rId4"/>
    <p:sldId id="269" r:id="rId5"/>
    <p:sldId id="266" r:id="rId6"/>
    <p:sldId id="259" r:id="rId7"/>
    <p:sldId id="267" r:id="rId8"/>
    <p:sldId id="264" r:id="rId9"/>
    <p:sldId id="268" r:id="rId10"/>
    <p:sldId id="270" r:id="rId11"/>
    <p:sldId id="271" r:id="rId12"/>
    <p:sldId id="272" r:id="rId13"/>
    <p:sldId id="273" r:id="rId14"/>
    <p:sldId id="274" r:id="rId15"/>
    <p:sldId id="275" r:id="rId16"/>
    <p:sldId id="276" r:id="rId17"/>
    <p:sldId id="277" r:id="rId18"/>
    <p:sldId id="278" r:id="rId19"/>
    <p:sldId id="279" r:id="rId20"/>
    <p:sldId id="280" r:id="rId21"/>
    <p:sldId id="261" r:id="rId22"/>
  </p:sldIdLst>
  <p:sldSz cx="12192000" cy="6858000"/>
  <p:notesSz cx="6858000" cy="9144000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4373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67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nderson Julián Llanos Ruiz" userId="45373b37-2f15-456b-b104-784350faef1f" providerId="ADAL" clId="{35241D6B-2361-4804-AA5B-8677F75F6A1E}"/>
    <pc:docChg chg="modSld sldOrd">
      <pc:chgData name="Anderson Julián Llanos Ruiz" userId="45373b37-2f15-456b-b104-784350faef1f" providerId="ADAL" clId="{35241D6B-2361-4804-AA5B-8677F75F6A1E}" dt="2023-06-08T13:36:04.705" v="1"/>
      <pc:docMkLst>
        <pc:docMk/>
      </pc:docMkLst>
      <pc:sldChg chg="ord">
        <pc:chgData name="Anderson Julián Llanos Ruiz" userId="45373b37-2f15-456b-b104-784350faef1f" providerId="ADAL" clId="{35241D6B-2361-4804-AA5B-8677F75F6A1E}" dt="2023-06-08T13:36:04.705" v="1"/>
        <pc:sldMkLst>
          <pc:docMk/>
          <pc:sldMk cId="2590786758" sldId="269"/>
        </pc:sldMkLst>
      </pc:sldChg>
    </pc:docChg>
  </pc:docChgLst>
</pc:chgInfo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image" Target="../media/image13.pn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image" Target="../media/image13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3_3">
  <dgm:title val=""/>
  <dgm:desc val=""/>
  <dgm:catLst>
    <dgm:cat type="accent3" pri="11300"/>
  </dgm:catLst>
  <dgm:styleLbl name="node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>
        <a:shade val="80000"/>
      </a:schemeClr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>
        <a:shade val="80000"/>
      </a:schemeClr>
      <a:schemeClr val="accent3">
        <a:tint val="7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/>
    <dgm:txEffectClrLst/>
  </dgm:styleLbl>
  <dgm:styleLbl name="lnNode1">
    <dgm:fillClrLst>
      <a:schemeClr val="accent3">
        <a:shade val="80000"/>
      </a:schemeClr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shade val="80000"/>
        <a:alpha val="50000"/>
      </a:schemeClr>
      <a:schemeClr val="accent3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/>
    <dgm:txEffectClrLst/>
  </dgm:styleLbl>
  <dgm:styleLbl name="fg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9000"/>
      </a:schemeClr>
    </dgm:fillClrLst>
    <dgm:linClrLst meth="repeat">
      <a:schemeClr val="accent3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80000"/>
      </a:schemeClr>
    </dgm:fillClrLst>
    <dgm:linClrLst meth="repeat">
      <a:schemeClr val="accent3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BDDF815-9FD5-4CF4-9A6A-6D3247078A99}" type="doc">
      <dgm:prSet loTypeId="urn:microsoft.com/office/officeart/2005/8/layout/vList3" loCatId="list" qsTypeId="urn:microsoft.com/office/officeart/2005/8/quickstyle/simple1" qsCatId="simple" csTypeId="urn:microsoft.com/office/officeart/2005/8/colors/accent3_3" csCatId="accent3" phldr="1"/>
      <dgm:spPr/>
    </dgm:pt>
    <dgm:pt modelId="{44CD7296-D2E5-4F0C-B730-A98C603052D5}">
      <dgm:prSet phldrT="[Texto]"/>
      <dgm:spPr>
        <a:solidFill>
          <a:srgbClr val="B43737">
            <a:alpha val="50196"/>
          </a:srgbClr>
        </a:solidFill>
      </dgm:spPr>
      <dgm:t>
        <a:bodyPr/>
        <a:lstStyle/>
        <a:p>
          <a:pPr algn="just"/>
          <a:r>
            <a:rPr lang="es-ES" dirty="0">
              <a:solidFill>
                <a:schemeClr val="tx1"/>
              </a:solidFill>
            </a:rPr>
            <a:t>El ciudadano debe ingresar al aplicativo SACv2 y seleccionar la Secretaría de Educación correspondiente</a:t>
          </a:r>
          <a:endParaRPr lang="es-CO" dirty="0">
            <a:solidFill>
              <a:schemeClr val="tx1"/>
            </a:solidFill>
          </a:endParaRPr>
        </a:p>
      </dgm:t>
    </dgm:pt>
    <dgm:pt modelId="{9DE0382D-1A9C-439C-9FCD-D14F16339E1A}" type="parTrans" cxnId="{A49E805C-D832-4109-B91D-AD6F0F2ED3CB}">
      <dgm:prSet/>
      <dgm:spPr/>
      <dgm:t>
        <a:bodyPr/>
        <a:lstStyle/>
        <a:p>
          <a:endParaRPr lang="es-CO"/>
        </a:p>
      </dgm:t>
    </dgm:pt>
    <dgm:pt modelId="{E3E71AC6-FE55-4010-91E3-118602EEE4C8}" type="sibTrans" cxnId="{A49E805C-D832-4109-B91D-AD6F0F2ED3CB}">
      <dgm:prSet/>
      <dgm:spPr/>
      <dgm:t>
        <a:bodyPr/>
        <a:lstStyle/>
        <a:p>
          <a:endParaRPr lang="es-CO"/>
        </a:p>
      </dgm:t>
    </dgm:pt>
    <dgm:pt modelId="{CB1D39E1-F1CD-453B-B0D9-D177FC978A22}">
      <dgm:prSet phldrT="[Texto]"/>
      <dgm:spPr>
        <a:solidFill>
          <a:srgbClr val="B43737">
            <a:alpha val="61176"/>
          </a:srgbClr>
        </a:solidFill>
      </dgm:spPr>
      <dgm:t>
        <a:bodyPr/>
        <a:lstStyle/>
        <a:p>
          <a:r>
            <a:rPr lang="es-ES" dirty="0">
              <a:solidFill>
                <a:schemeClr val="tx1"/>
              </a:solidFill>
            </a:rPr>
            <a:t>Registrar un documento por radicado</a:t>
          </a:r>
          <a:r>
            <a:rPr lang="es-CO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, el cual debe estar en formato pdf, tamaño carta u oficio</a:t>
          </a:r>
          <a:r>
            <a:rPr lang="es-CO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.</a:t>
          </a:r>
          <a:endParaRPr lang="es-CO" dirty="0"/>
        </a:p>
      </dgm:t>
    </dgm:pt>
    <dgm:pt modelId="{ACFB15A7-3843-45B3-B611-5EB1967C2931}" type="parTrans" cxnId="{73AED69E-EE69-4BDD-9203-BDEC1E2A3734}">
      <dgm:prSet/>
      <dgm:spPr/>
      <dgm:t>
        <a:bodyPr/>
        <a:lstStyle/>
        <a:p>
          <a:endParaRPr lang="es-CO"/>
        </a:p>
      </dgm:t>
    </dgm:pt>
    <dgm:pt modelId="{D905445A-1369-42AD-A3AF-1A80BA12DEE6}" type="sibTrans" cxnId="{73AED69E-EE69-4BDD-9203-BDEC1E2A3734}">
      <dgm:prSet/>
      <dgm:spPr/>
      <dgm:t>
        <a:bodyPr/>
        <a:lstStyle/>
        <a:p>
          <a:endParaRPr lang="es-CO"/>
        </a:p>
      </dgm:t>
    </dgm:pt>
    <dgm:pt modelId="{F2BBFA81-8479-40D1-B151-C6E35DB4C94F}">
      <dgm:prSet phldrT="[Texto]"/>
      <dgm:spPr>
        <a:solidFill>
          <a:srgbClr val="B43737">
            <a:alpha val="76863"/>
          </a:srgbClr>
        </a:solidFill>
      </dgm:spPr>
      <dgm:t>
        <a:bodyPr/>
        <a:lstStyle/>
        <a:p>
          <a:pPr algn="just"/>
          <a:r>
            <a:rPr lang="es-CO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La Secretaría de Educación dará respuesta a cada solicitud a través de correo electrónico registrado en el aplicativo Sistema de Atención al Ciudadano SACv2, enviando en formato PDF cada documento legalizado junto con la certificación electrónica firmada por el funcionario</a:t>
          </a:r>
          <a:endParaRPr lang="es-CO" dirty="0">
            <a:solidFill>
              <a:schemeClr val="tx1"/>
            </a:solidFill>
          </a:endParaRPr>
        </a:p>
      </dgm:t>
    </dgm:pt>
    <dgm:pt modelId="{640A6325-37E5-4DAB-917C-A2ADBB7E8B92}" type="parTrans" cxnId="{60CCCD10-530A-4569-B86C-7EBDC55D373E}">
      <dgm:prSet/>
      <dgm:spPr/>
      <dgm:t>
        <a:bodyPr/>
        <a:lstStyle/>
        <a:p>
          <a:endParaRPr lang="es-CO"/>
        </a:p>
      </dgm:t>
    </dgm:pt>
    <dgm:pt modelId="{61BA6C2D-65EA-460C-99B2-DE2EE68BB988}" type="sibTrans" cxnId="{60CCCD10-530A-4569-B86C-7EBDC55D373E}">
      <dgm:prSet/>
      <dgm:spPr/>
      <dgm:t>
        <a:bodyPr/>
        <a:lstStyle/>
        <a:p>
          <a:endParaRPr lang="es-CO"/>
        </a:p>
      </dgm:t>
    </dgm:pt>
    <dgm:pt modelId="{1F55253C-897F-4A0E-AE27-89740E1B6128}" type="pres">
      <dgm:prSet presAssocID="{8BDDF815-9FD5-4CF4-9A6A-6D3247078A99}" presName="linearFlow" presStyleCnt="0">
        <dgm:presLayoutVars>
          <dgm:dir/>
          <dgm:resizeHandles val="exact"/>
        </dgm:presLayoutVars>
      </dgm:prSet>
      <dgm:spPr/>
    </dgm:pt>
    <dgm:pt modelId="{0251BFAB-CF54-4336-9CB1-B23AE507F86B}" type="pres">
      <dgm:prSet presAssocID="{44CD7296-D2E5-4F0C-B730-A98C603052D5}" presName="composite" presStyleCnt="0"/>
      <dgm:spPr/>
    </dgm:pt>
    <dgm:pt modelId="{A0E12C3C-B8C7-4149-96CB-43C079B63415}" type="pres">
      <dgm:prSet presAssocID="{44CD7296-D2E5-4F0C-B730-A98C603052D5}" presName="imgShp" presStyleLbl="fgImgPlace1" presStyleIdx="0" presStyleCnt="3"/>
      <dgm:spPr>
        <a:blipFill>
          <a:blip xmlns:r="http://schemas.openxmlformats.org/officeDocument/2006/relationships" r:embed="rId1">
            <a:duotone>
              <a:prstClr val="black"/>
              <a:srgbClr val="B43737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000" r="-2000"/>
          </a:stretch>
        </a:blipFill>
      </dgm:spPr>
    </dgm:pt>
    <dgm:pt modelId="{642AB751-64C9-4EFC-A58C-F5ABC1EB3332}" type="pres">
      <dgm:prSet presAssocID="{44CD7296-D2E5-4F0C-B730-A98C603052D5}" presName="txShp" presStyleLbl="node1" presStyleIdx="0" presStyleCnt="3">
        <dgm:presLayoutVars>
          <dgm:bulletEnabled val="1"/>
        </dgm:presLayoutVars>
      </dgm:prSet>
      <dgm:spPr/>
    </dgm:pt>
    <dgm:pt modelId="{D3BB9D16-5513-44AD-946F-720396A1A8B5}" type="pres">
      <dgm:prSet presAssocID="{E3E71AC6-FE55-4010-91E3-118602EEE4C8}" presName="spacing" presStyleCnt="0"/>
      <dgm:spPr/>
    </dgm:pt>
    <dgm:pt modelId="{A4EFACF8-7A7C-4652-839B-A17E1F9ACA50}" type="pres">
      <dgm:prSet presAssocID="{CB1D39E1-F1CD-453B-B0D9-D177FC978A22}" presName="composite" presStyleCnt="0"/>
      <dgm:spPr/>
    </dgm:pt>
    <dgm:pt modelId="{FF33DE52-814A-4622-982E-A566472DF5DC}" type="pres">
      <dgm:prSet presAssocID="{CB1D39E1-F1CD-453B-B0D9-D177FC978A22}" presName="imgShp" presStyleLbl="fgImgPlace1" presStyleIdx="1" presStyleCnt="3"/>
      <dgm:spPr>
        <a:blipFill>
          <a:blip xmlns:r="http://schemas.openxmlformats.org/officeDocument/2006/relationships" r:embed="rId2">
            <a:duotone>
              <a:prstClr val="black"/>
              <a:srgbClr val="B43737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000" r="-2000"/>
          </a:stretch>
        </a:blipFill>
      </dgm:spPr>
    </dgm:pt>
    <dgm:pt modelId="{25548AB1-3B09-4BF6-853D-070F8994715A}" type="pres">
      <dgm:prSet presAssocID="{CB1D39E1-F1CD-453B-B0D9-D177FC978A22}" presName="txShp" presStyleLbl="node1" presStyleIdx="1" presStyleCnt="3">
        <dgm:presLayoutVars>
          <dgm:bulletEnabled val="1"/>
        </dgm:presLayoutVars>
      </dgm:prSet>
      <dgm:spPr/>
    </dgm:pt>
    <dgm:pt modelId="{33490940-AD93-417D-99B8-31C3192A4A9F}" type="pres">
      <dgm:prSet presAssocID="{D905445A-1369-42AD-A3AF-1A80BA12DEE6}" presName="spacing" presStyleCnt="0"/>
      <dgm:spPr/>
    </dgm:pt>
    <dgm:pt modelId="{AB1E320B-D04E-4700-8A46-B3C4E1C29386}" type="pres">
      <dgm:prSet presAssocID="{F2BBFA81-8479-40D1-B151-C6E35DB4C94F}" presName="composite" presStyleCnt="0"/>
      <dgm:spPr/>
    </dgm:pt>
    <dgm:pt modelId="{A4590C49-5B7E-47EE-B605-75550E0B32E2}" type="pres">
      <dgm:prSet presAssocID="{F2BBFA81-8479-40D1-B151-C6E35DB4C94F}" presName="imgShp" presStyleLbl="fgImgPlace1" presStyleIdx="2" presStyleCnt="3"/>
      <dgm:spPr>
        <a:blipFill>
          <a:blip xmlns:r="http://schemas.openxmlformats.org/officeDocument/2006/relationships" r:embed="rId3">
            <a:duotone>
              <a:prstClr val="black"/>
              <a:srgbClr val="B43737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000" r="-2000"/>
          </a:stretch>
        </a:blipFill>
      </dgm:spPr>
    </dgm:pt>
    <dgm:pt modelId="{9E1C62BB-125B-4ED0-AC67-432673AD1089}" type="pres">
      <dgm:prSet presAssocID="{F2BBFA81-8479-40D1-B151-C6E35DB4C94F}" presName="txShp" presStyleLbl="node1" presStyleIdx="2" presStyleCnt="3">
        <dgm:presLayoutVars>
          <dgm:bulletEnabled val="1"/>
        </dgm:presLayoutVars>
      </dgm:prSet>
      <dgm:spPr/>
    </dgm:pt>
  </dgm:ptLst>
  <dgm:cxnLst>
    <dgm:cxn modelId="{60CCCD10-530A-4569-B86C-7EBDC55D373E}" srcId="{8BDDF815-9FD5-4CF4-9A6A-6D3247078A99}" destId="{F2BBFA81-8479-40D1-B151-C6E35DB4C94F}" srcOrd="2" destOrd="0" parTransId="{640A6325-37E5-4DAB-917C-A2ADBB7E8B92}" sibTransId="{61BA6C2D-65EA-460C-99B2-DE2EE68BB988}"/>
    <dgm:cxn modelId="{A49E805C-D832-4109-B91D-AD6F0F2ED3CB}" srcId="{8BDDF815-9FD5-4CF4-9A6A-6D3247078A99}" destId="{44CD7296-D2E5-4F0C-B730-A98C603052D5}" srcOrd="0" destOrd="0" parTransId="{9DE0382D-1A9C-439C-9FCD-D14F16339E1A}" sibTransId="{E3E71AC6-FE55-4010-91E3-118602EEE4C8}"/>
    <dgm:cxn modelId="{16514147-56CE-437D-8415-DC2D904359FF}" type="presOf" srcId="{44CD7296-D2E5-4F0C-B730-A98C603052D5}" destId="{642AB751-64C9-4EFC-A58C-F5ABC1EB3332}" srcOrd="0" destOrd="0" presId="urn:microsoft.com/office/officeart/2005/8/layout/vList3"/>
    <dgm:cxn modelId="{73AED69E-EE69-4BDD-9203-BDEC1E2A3734}" srcId="{8BDDF815-9FD5-4CF4-9A6A-6D3247078A99}" destId="{CB1D39E1-F1CD-453B-B0D9-D177FC978A22}" srcOrd="1" destOrd="0" parTransId="{ACFB15A7-3843-45B3-B611-5EB1967C2931}" sibTransId="{D905445A-1369-42AD-A3AF-1A80BA12DEE6}"/>
    <dgm:cxn modelId="{FE16C1BD-DE8B-4909-B8E5-20EE5AABC549}" type="presOf" srcId="{F2BBFA81-8479-40D1-B151-C6E35DB4C94F}" destId="{9E1C62BB-125B-4ED0-AC67-432673AD1089}" srcOrd="0" destOrd="0" presId="urn:microsoft.com/office/officeart/2005/8/layout/vList3"/>
    <dgm:cxn modelId="{12631DCA-4DDE-47E8-8162-D3B54E8377D4}" type="presOf" srcId="{CB1D39E1-F1CD-453B-B0D9-D177FC978A22}" destId="{25548AB1-3B09-4BF6-853D-070F8994715A}" srcOrd="0" destOrd="0" presId="urn:microsoft.com/office/officeart/2005/8/layout/vList3"/>
    <dgm:cxn modelId="{C3DEB6DD-0030-4734-AA82-0CB811E291AC}" type="presOf" srcId="{8BDDF815-9FD5-4CF4-9A6A-6D3247078A99}" destId="{1F55253C-897F-4A0E-AE27-89740E1B6128}" srcOrd="0" destOrd="0" presId="urn:microsoft.com/office/officeart/2005/8/layout/vList3"/>
    <dgm:cxn modelId="{921FD782-76B9-4DA2-939E-C6C6EB6A2696}" type="presParOf" srcId="{1F55253C-897F-4A0E-AE27-89740E1B6128}" destId="{0251BFAB-CF54-4336-9CB1-B23AE507F86B}" srcOrd="0" destOrd="0" presId="urn:microsoft.com/office/officeart/2005/8/layout/vList3"/>
    <dgm:cxn modelId="{B4ACD5B3-8853-4F21-B951-437EDCF98A4D}" type="presParOf" srcId="{0251BFAB-CF54-4336-9CB1-B23AE507F86B}" destId="{A0E12C3C-B8C7-4149-96CB-43C079B63415}" srcOrd="0" destOrd="0" presId="urn:microsoft.com/office/officeart/2005/8/layout/vList3"/>
    <dgm:cxn modelId="{014585D4-FB6B-47CA-94D8-221E390CD842}" type="presParOf" srcId="{0251BFAB-CF54-4336-9CB1-B23AE507F86B}" destId="{642AB751-64C9-4EFC-A58C-F5ABC1EB3332}" srcOrd="1" destOrd="0" presId="urn:microsoft.com/office/officeart/2005/8/layout/vList3"/>
    <dgm:cxn modelId="{06AEB177-90C1-42FC-9F8B-E2F7DCD9B4E8}" type="presParOf" srcId="{1F55253C-897F-4A0E-AE27-89740E1B6128}" destId="{D3BB9D16-5513-44AD-946F-720396A1A8B5}" srcOrd="1" destOrd="0" presId="urn:microsoft.com/office/officeart/2005/8/layout/vList3"/>
    <dgm:cxn modelId="{8CEC017C-0542-49FE-90E3-B6AFF26A3C71}" type="presParOf" srcId="{1F55253C-897F-4A0E-AE27-89740E1B6128}" destId="{A4EFACF8-7A7C-4652-839B-A17E1F9ACA50}" srcOrd="2" destOrd="0" presId="urn:microsoft.com/office/officeart/2005/8/layout/vList3"/>
    <dgm:cxn modelId="{54849BD3-5795-4984-BE7B-E6C44A72F247}" type="presParOf" srcId="{A4EFACF8-7A7C-4652-839B-A17E1F9ACA50}" destId="{FF33DE52-814A-4622-982E-A566472DF5DC}" srcOrd="0" destOrd="0" presId="urn:microsoft.com/office/officeart/2005/8/layout/vList3"/>
    <dgm:cxn modelId="{FA52DAC5-4B22-4FDE-9030-652A3E0CE15C}" type="presParOf" srcId="{A4EFACF8-7A7C-4652-839B-A17E1F9ACA50}" destId="{25548AB1-3B09-4BF6-853D-070F8994715A}" srcOrd="1" destOrd="0" presId="urn:microsoft.com/office/officeart/2005/8/layout/vList3"/>
    <dgm:cxn modelId="{3F1D7CCB-DD60-450F-946F-A238D3E2D09B}" type="presParOf" srcId="{1F55253C-897F-4A0E-AE27-89740E1B6128}" destId="{33490940-AD93-417D-99B8-31C3192A4A9F}" srcOrd="3" destOrd="0" presId="urn:microsoft.com/office/officeart/2005/8/layout/vList3"/>
    <dgm:cxn modelId="{16BD6DB1-7F92-4CB5-983B-B8872E674DCE}" type="presParOf" srcId="{1F55253C-897F-4A0E-AE27-89740E1B6128}" destId="{AB1E320B-D04E-4700-8A46-B3C4E1C29386}" srcOrd="4" destOrd="0" presId="urn:microsoft.com/office/officeart/2005/8/layout/vList3"/>
    <dgm:cxn modelId="{672BAFA5-49EC-41C8-BAFA-D12D8D4D89E0}" type="presParOf" srcId="{AB1E320B-D04E-4700-8A46-B3C4E1C29386}" destId="{A4590C49-5B7E-47EE-B605-75550E0B32E2}" srcOrd="0" destOrd="0" presId="urn:microsoft.com/office/officeart/2005/8/layout/vList3"/>
    <dgm:cxn modelId="{6C290966-07F7-44B8-B85D-B2E38C40A8F8}" type="presParOf" srcId="{AB1E320B-D04E-4700-8A46-B3C4E1C29386}" destId="{9E1C62BB-125B-4ED0-AC67-432673AD1089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42AB751-64C9-4EFC-A58C-F5ABC1EB3332}">
      <dsp:nvSpPr>
        <dsp:cNvPr id="0" name=""/>
        <dsp:cNvSpPr/>
      </dsp:nvSpPr>
      <dsp:spPr>
        <a:xfrm rot="10800000">
          <a:off x="1646908" y="724"/>
          <a:ext cx="5112941" cy="1436250"/>
        </a:xfrm>
        <a:prstGeom prst="homePlate">
          <a:avLst/>
        </a:prstGeom>
        <a:solidFill>
          <a:srgbClr val="B43737">
            <a:alpha val="50196"/>
          </a:srgb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3347" tIns="57150" rIns="106680" bIns="57150" numCol="1" spcCol="1270" anchor="ctr" anchorCtr="0">
          <a:noAutofit/>
        </a:bodyPr>
        <a:lstStyle/>
        <a:p>
          <a:pPr marL="0" lvl="0" indent="0" algn="just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500" kern="1200" dirty="0">
              <a:solidFill>
                <a:schemeClr val="tx1"/>
              </a:solidFill>
            </a:rPr>
            <a:t>El ciudadano debe ingresar al aplicativo SACv2 y seleccionar la Secretaría de Educación correspondiente</a:t>
          </a:r>
          <a:endParaRPr lang="es-CO" sz="1500" kern="1200" dirty="0">
            <a:solidFill>
              <a:schemeClr val="tx1"/>
            </a:solidFill>
          </a:endParaRPr>
        </a:p>
      </dsp:txBody>
      <dsp:txXfrm rot="10800000">
        <a:off x="2005970" y="724"/>
        <a:ext cx="4753879" cy="1436250"/>
      </dsp:txXfrm>
    </dsp:sp>
    <dsp:sp modelId="{A0E12C3C-B8C7-4149-96CB-43C079B63415}">
      <dsp:nvSpPr>
        <dsp:cNvPr id="0" name=""/>
        <dsp:cNvSpPr/>
      </dsp:nvSpPr>
      <dsp:spPr>
        <a:xfrm>
          <a:off x="928783" y="724"/>
          <a:ext cx="1436250" cy="1436250"/>
        </a:xfrm>
        <a:prstGeom prst="ellipse">
          <a:avLst/>
        </a:prstGeom>
        <a:blipFill>
          <a:blip xmlns:r="http://schemas.openxmlformats.org/officeDocument/2006/relationships" r:embed="rId1">
            <a:duotone>
              <a:prstClr val="black"/>
              <a:srgbClr val="B43737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000" r="-2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5548AB1-3B09-4BF6-853D-070F8994715A}">
      <dsp:nvSpPr>
        <dsp:cNvPr id="0" name=""/>
        <dsp:cNvSpPr/>
      </dsp:nvSpPr>
      <dsp:spPr>
        <a:xfrm rot="10800000">
          <a:off x="1646908" y="1865705"/>
          <a:ext cx="5112941" cy="1436250"/>
        </a:xfrm>
        <a:prstGeom prst="homePlate">
          <a:avLst/>
        </a:prstGeom>
        <a:solidFill>
          <a:srgbClr val="B43737">
            <a:alpha val="61176"/>
          </a:srgb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3347" tIns="57150" rIns="10668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500" kern="1200" dirty="0">
              <a:solidFill>
                <a:schemeClr val="tx1"/>
              </a:solidFill>
            </a:rPr>
            <a:t>Registrar un documento por radicado</a:t>
          </a:r>
          <a:r>
            <a:rPr lang="es-CO" sz="1500" kern="12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, el cual debe estar en formato pdf, tamaño carta u oficio</a:t>
          </a:r>
          <a:r>
            <a:rPr lang="es-CO" sz="1500" kern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.</a:t>
          </a:r>
          <a:endParaRPr lang="es-CO" sz="1500" kern="1200" dirty="0"/>
        </a:p>
      </dsp:txBody>
      <dsp:txXfrm rot="10800000">
        <a:off x="2005970" y="1865705"/>
        <a:ext cx="4753879" cy="1436250"/>
      </dsp:txXfrm>
    </dsp:sp>
    <dsp:sp modelId="{FF33DE52-814A-4622-982E-A566472DF5DC}">
      <dsp:nvSpPr>
        <dsp:cNvPr id="0" name=""/>
        <dsp:cNvSpPr/>
      </dsp:nvSpPr>
      <dsp:spPr>
        <a:xfrm>
          <a:off x="928783" y="1865705"/>
          <a:ext cx="1436250" cy="1436250"/>
        </a:xfrm>
        <a:prstGeom prst="ellipse">
          <a:avLst/>
        </a:prstGeom>
        <a:blipFill>
          <a:blip xmlns:r="http://schemas.openxmlformats.org/officeDocument/2006/relationships" r:embed="rId2">
            <a:duotone>
              <a:prstClr val="black"/>
              <a:srgbClr val="B43737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000" r="-2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E1C62BB-125B-4ED0-AC67-432673AD1089}">
      <dsp:nvSpPr>
        <dsp:cNvPr id="0" name=""/>
        <dsp:cNvSpPr/>
      </dsp:nvSpPr>
      <dsp:spPr>
        <a:xfrm rot="10800000">
          <a:off x="1646908" y="3730687"/>
          <a:ext cx="5112941" cy="1436250"/>
        </a:xfrm>
        <a:prstGeom prst="homePlate">
          <a:avLst/>
        </a:prstGeom>
        <a:solidFill>
          <a:srgbClr val="B43737">
            <a:alpha val="76863"/>
          </a:srgb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3347" tIns="57150" rIns="106680" bIns="57150" numCol="1" spcCol="1270" anchor="ctr" anchorCtr="0">
          <a:noAutofit/>
        </a:bodyPr>
        <a:lstStyle/>
        <a:p>
          <a:pPr marL="0" lvl="0" indent="0" algn="just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500" kern="12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La Secretaría de Educación dará respuesta a cada solicitud a través de correo electrónico registrado en el aplicativo Sistema de Atención al Ciudadano SACv2, enviando en formato PDF cada documento legalizado junto con la certificación electrónica firmada por el funcionario</a:t>
          </a:r>
          <a:endParaRPr lang="es-CO" sz="1500" kern="1200" dirty="0">
            <a:solidFill>
              <a:schemeClr val="tx1"/>
            </a:solidFill>
          </a:endParaRPr>
        </a:p>
      </dsp:txBody>
      <dsp:txXfrm rot="10800000">
        <a:off x="2005970" y="3730687"/>
        <a:ext cx="4753879" cy="1436250"/>
      </dsp:txXfrm>
    </dsp:sp>
    <dsp:sp modelId="{A4590C49-5B7E-47EE-B605-75550E0B32E2}">
      <dsp:nvSpPr>
        <dsp:cNvPr id="0" name=""/>
        <dsp:cNvSpPr/>
      </dsp:nvSpPr>
      <dsp:spPr>
        <a:xfrm>
          <a:off x="928783" y="3730687"/>
          <a:ext cx="1436250" cy="1436250"/>
        </a:xfrm>
        <a:prstGeom prst="ellipse">
          <a:avLst/>
        </a:prstGeom>
        <a:blipFill>
          <a:blip xmlns:r="http://schemas.openxmlformats.org/officeDocument/2006/relationships" r:embed="rId3">
            <a:duotone>
              <a:prstClr val="black"/>
              <a:srgbClr val="B43737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000" r="-2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>
            <a:extLst>
              <a:ext uri="{FF2B5EF4-FFF2-40B4-BE49-F238E27FC236}">
                <a16:creationId xmlns:a16="http://schemas.microsoft.com/office/drawing/2014/main" id="{7DE8F55E-3564-59E0-6AB4-0A68F599327F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F2C491CA-AD82-21DA-B6AF-104C3C649271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065CE21-4FFD-43E4-9BE1-44B69E389DE4}" type="datetimeFigureOut">
              <a:rPr lang="es-CO" smtClean="0"/>
              <a:t>8/06/2023</a:t>
            </a:fld>
            <a:endParaRPr lang="es-CO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84018EA8-D50D-6048-06A1-98CC923A5FF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9F885154-3EB1-CC47-4591-C970E8A909C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55897CF-0428-44F3-9C91-0685A4FB6EB6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8900616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F2E1A06-EC91-4F84-9282-B5BA25DCB6AF}" type="datetimeFigureOut">
              <a:rPr lang="es-CO" smtClean="0"/>
              <a:t>7/06/2023</a:t>
            </a:fld>
            <a:endParaRPr lang="es-CO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CO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292041B-F094-4C47-BC0C-7631F3CCE4EA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0101445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n 11">
            <a:extLst>
              <a:ext uri="{FF2B5EF4-FFF2-40B4-BE49-F238E27FC236}">
                <a16:creationId xmlns:a16="http://schemas.microsoft.com/office/drawing/2014/main" id="{6805B226-F693-E23A-0AC6-0487A3BCF4D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-8100"/>
            <a:ext cx="12191733" cy="6858149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62C092A5-DE25-767F-031F-CE0639AC53C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1259010-DBE2-D34D-D879-AC7A1D28336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28C31B2-286A-C9C4-E01D-E40D72576A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6A6FAC-9192-436B-870E-80DDE60983C7}" type="datetimeFigureOut">
              <a:rPr lang="es-CO" smtClean="0"/>
              <a:t>7/06/2023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91D1DDB-6CC7-9360-8F7F-08FF87C5D7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EC3D685-36E9-396E-8492-722E755FAF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CBB0B-5D0C-43FE-9043-22172208F6F8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9152558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4911F9C-4982-DC10-47A7-6087D7976D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CA2D4D84-B18F-DC4C-91BD-C2D2452F67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F14A5BCA-21FB-4F80-5D90-71B92FADA72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1DC4DC66-6DB7-E14E-1352-1E2E2ED4ED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6A6FAC-9192-436B-870E-80DDE60983C7}" type="datetimeFigureOut">
              <a:rPr lang="es-CO" smtClean="0"/>
              <a:t>7/06/2023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15AEA652-EF40-005F-FF90-AD253E40DB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9E9AB725-99AA-BB55-8E39-F039EB14A8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CBB0B-5D0C-43FE-9043-22172208F6F8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950964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9E65C95-5503-7D88-003E-0E2E5F9113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93AC4D1E-48F0-A1F3-F9C4-7B875CE887C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O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31F0E517-DE99-33E7-2751-3A45597C88D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F9892408-C707-58E8-CE35-B1C506B77F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6A6FAC-9192-436B-870E-80DDE60983C7}" type="datetimeFigureOut">
              <a:rPr lang="es-CO" smtClean="0"/>
              <a:t>7/06/2023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A65293AC-92C2-E7E4-0ECB-1F609042D4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5AB57530-0A48-7CB0-27F9-91E065538C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CBB0B-5D0C-43FE-9043-22172208F6F8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75266611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505C3E2-E170-9268-25A1-AE60BCD4A1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6FDC4665-0C8C-E09A-7C93-4DB3CB0A64F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863F176-85B0-9D54-437B-996F56A1D5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6A6FAC-9192-436B-870E-80DDE60983C7}" type="datetimeFigureOut">
              <a:rPr lang="es-CO" smtClean="0"/>
              <a:t>7/06/2023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D9FF4C6-8C08-CBB4-3CE2-59E6FA53D1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DD7E2D5-E6C7-D872-FB2D-BAF970486C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CBB0B-5D0C-43FE-9043-22172208F6F8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5280545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2BAB6635-A1FA-05FB-BAB0-2B865D5253C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86005000-C67B-39FC-C963-1BE222E2F73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277B06B-FF69-1B1F-5058-EED75F49A9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6A6FAC-9192-436B-870E-80DDE60983C7}" type="datetimeFigureOut">
              <a:rPr lang="es-CO" smtClean="0"/>
              <a:t>7/06/2023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A1E3432-7CD9-B690-69AF-9AB3EC20FD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0FBBF71-D1BB-B37A-0A5C-4B7A1432A5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CBB0B-5D0C-43FE-9043-22172208F6F8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9822654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6AD64394-963E-D625-32AA-BDFC76B6E8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6A6FAC-9192-436B-870E-80DDE60983C7}" type="datetimeFigureOut">
              <a:rPr lang="es-CO" smtClean="0"/>
              <a:t>7/06/2023</a:t>
            </a:fld>
            <a:endParaRPr lang="es-CO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C0F68054-34D7-9279-DFD5-715512BF4F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4916C35A-4761-CBE9-49AD-2C3A4928C1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CBB0B-5D0C-43FE-9043-22172208F6F8}" type="slidenum">
              <a:rPr lang="es-CO" smtClean="0"/>
              <a:t>‹Nº›</a:t>
            </a:fld>
            <a:endParaRPr lang="es-CO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3F03094B-3B2A-4C1A-84F1-903486D2D07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-150"/>
            <a:ext cx="12192000" cy="68582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4561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C4201D2B-7635-B428-D717-5BAA3AF3AB5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-150"/>
            <a:ext cx="12192000" cy="6858298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62C092A5-DE25-767F-031F-CE0639AC53C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1259010-DBE2-D34D-D879-AC7A1D28336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28C31B2-286A-C9C4-E01D-E40D72576A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6A6FAC-9192-436B-870E-80DDE60983C7}" type="datetimeFigureOut">
              <a:rPr lang="es-CO" smtClean="0"/>
              <a:t>7/06/2023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91D1DDB-6CC7-9360-8F7F-08FF87C5D7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EC3D685-36E9-396E-8492-722E755FAF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CBB0B-5D0C-43FE-9043-22172208F6F8}" type="slidenum">
              <a:rPr lang="es-CO" smtClean="0"/>
              <a:t>‹Nº›</a:t>
            </a:fld>
            <a:endParaRPr lang="es-CO"/>
          </a:p>
        </p:txBody>
      </p:sp>
      <p:pic>
        <p:nvPicPr>
          <p:cNvPr id="14" name="Imagen 13">
            <a:extLst>
              <a:ext uri="{FF2B5EF4-FFF2-40B4-BE49-F238E27FC236}">
                <a16:creationId xmlns:a16="http://schemas.microsoft.com/office/drawing/2014/main" id="{EF72B4CE-B9E0-4DBE-BAB1-2CA5A559025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66" y="0"/>
            <a:ext cx="12191733" cy="68581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22071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13D0CCB-4FFD-D76C-2516-7E388FCAB9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E1E21056-E582-22D1-6201-8C5FC793E5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7EB76F7-CED7-0277-AFCB-6886CB518D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6A6FAC-9192-436B-870E-80DDE60983C7}" type="datetimeFigureOut">
              <a:rPr lang="es-CO" smtClean="0"/>
              <a:t>7/06/2023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4C8B0CA-24C5-6F63-CBFA-9062B6F262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53FA383-2ECC-136F-2454-358FD4FC21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CBB0B-5D0C-43FE-9043-22172208F6F8}" type="slidenum">
              <a:rPr lang="es-CO" smtClean="0"/>
              <a:t>‹Nº›</a:t>
            </a:fld>
            <a:endParaRPr lang="es-CO"/>
          </a:p>
        </p:txBody>
      </p:sp>
      <p:pic>
        <p:nvPicPr>
          <p:cNvPr id="17" name="Imagen 16">
            <a:extLst>
              <a:ext uri="{FF2B5EF4-FFF2-40B4-BE49-F238E27FC236}">
                <a16:creationId xmlns:a16="http://schemas.microsoft.com/office/drawing/2014/main" id="{22919624-2114-0DCE-B9EC-BB724A47463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-150"/>
            <a:ext cx="12192000" cy="68582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2379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0A0128F-3548-EBBF-BD29-1EB1D24572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2B611771-8F44-52FC-9741-53E17FE3733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A0D0EFA-890A-CDAE-F1B6-CDA7C84A4B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6A6FAC-9192-436B-870E-80DDE60983C7}" type="datetimeFigureOut">
              <a:rPr lang="es-CO" smtClean="0"/>
              <a:t>7/06/2023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903C958-22C5-59D4-D584-C88407A5F5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0441F80-8960-189A-2E8E-15505E6A0F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CBB0B-5D0C-43FE-9043-22172208F6F8}" type="slidenum">
              <a:rPr lang="es-CO" smtClean="0"/>
              <a:t>‹Nº›</a:t>
            </a:fld>
            <a:endParaRPr lang="es-CO"/>
          </a:p>
        </p:txBody>
      </p:sp>
      <p:pic>
        <p:nvPicPr>
          <p:cNvPr id="15" name="Imagen 14">
            <a:extLst>
              <a:ext uri="{FF2B5EF4-FFF2-40B4-BE49-F238E27FC236}">
                <a16:creationId xmlns:a16="http://schemas.microsoft.com/office/drawing/2014/main" id="{3B05C927-FCF5-0132-3B83-3AA55DB686B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66" y="0"/>
            <a:ext cx="12191733" cy="68581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69703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531F210-8371-C703-B82E-47C593C78A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B15A348-98B3-3879-5E17-CB0127E6485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88F33D3A-1132-9B1A-B962-CD60ABDB6F5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81E0D49E-7178-69A3-8F58-4D4C48A6CE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6A6FAC-9192-436B-870E-80DDE60983C7}" type="datetimeFigureOut">
              <a:rPr lang="es-CO" smtClean="0"/>
              <a:t>7/06/2023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2F5CC090-A935-39EC-1352-2703D7774C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F9F37035-180E-0152-1228-EECA44274B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CBB0B-5D0C-43FE-9043-22172208F6F8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9266938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ECAB338-F339-66BE-83C6-7A3F6FECC9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69935FC1-EFEA-9E70-C955-E0F46AFA99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B52A0A90-FD8F-D098-9E3C-8B3903C7EAD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A0F47486-611C-6371-6BFF-C8AADB90A80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25A5BFE2-9B56-F9FE-1317-1698B3D8A8E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758251A3-C7BF-3DF9-1006-6349C94FA1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6A6FAC-9192-436B-870E-80DDE60983C7}" type="datetimeFigureOut">
              <a:rPr lang="es-CO" smtClean="0"/>
              <a:t>7/06/2023</a:t>
            </a:fld>
            <a:endParaRPr lang="es-CO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644687DF-C287-0B90-0384-AC46566F9D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EB92D22D-0268-7F05-56E0-5963F89C29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CBB0B-5D0C-43FE-9043-22172208F6F8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2573337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B5FE461-F01D-222B-4C7C-57D2AA8652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5CFB908D-19D2-F83C-4039-D58C06ECA8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6A6FAC-9192-436B-870E-80DDE60983C7}" type="datetimeFigureOut">
              <a:rPr lang="es-CO" smtClean="0"/>
              <a:t>7/06/2023</a:t>
            </a:fld>
            <a:endParaRPr lang="es-CO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877D68EF-BFF2-A72E-07EE-5E72D7A474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538FE25A-BF2A-CF99-7E87-C956434B72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CBB0B-5D0C-43FE-9043-22172208F6F8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2714246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DB9DC9B7-1E4F-7D26-4BD7-745061F4E2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6A6FAC-9192-436B-870E-80DDE60983C7}" type="datetimeFigureOut">
              <a:rPr lang="es-CO" smtClean="0"/>
              <a:t>7/06/2023</a:t>
            </a:fld>
            <a:endParaRPr lang="es-CO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9F5816B9-11D6-2A5A-0FD1-DB0FC94DB7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D3A788D0-F4D3-2B6C-9239-17F58235B6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CBB0B-5D0C-43FE-9043-22172208F6F8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6627494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CF842174-351A-5C35-E775-1CDC59E177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65D2E68F-9A0D-D89E-ED06-73EDB9E63B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0A95696-420C-C45E-6F3E-ED258E8D8B8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6A6FAC-9192-436B-870E-80DDE60983C7}" type="datetimeFigureOut">
              <a:rPr lang="es-CO" smtClean="0"/>
              <a:t>7/06/2023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BEF4216-2A8E-0656-28FD-6CAD51853C5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6FEC2FF-6B1B-D345-F657-95FAADED47F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4CBB0B-5D0C-43FE-9043-22172208F6F8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3260689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1" r:id="rId2"/>
    <p:sldLayoutId id="2147483660" r:id="rId3"/>
    <p:sldLayoutId id="2147483651" r:id="rId4"/>
    <p:sldLayoutId id="2147483650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  <p:sldLayoutId id="2147483659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16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sv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8.xml"/><Relationship Id="rId7" Type="http://schemas.openxmlformats.org/officeDocument/2006/relationships/image" Target="../media/image9.jpg"/><Relationship Id="rId2" Type="http://schemas.openxmlformats.org/officeDocument/2006/relationships/slide" Target="slide6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8.png"/><Relationship Id="rId5" Type="http://schemas.openxmlformats.org/officeDocument/2006/relationships/slide" Target="slide7.xml"/><Relationship Id="rId4" Type="http://schemas.openxmlformats.org/officeDocument/2006/relationships/slide" Target="slide9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7809617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6">
            <a:extLst>
              <a:ext uri="{FF2B5EF4-FFF2-40B4-BE49-F238E27FC236}">
                <a16:creationId xmlns:a16="http://schemas.microsoft.com/office/drawing/2014/main" id="{72FAEA24-8683-3C81-7930-AA86EA1131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41671" y="211015"/>
            <a:ext cx="10515600" cy="834537"/>
          </a:xfrm>
        </p:spPr>
        <p:txBody>
          <a:bodyPr>
            <a:normAutofit/>
          </a:bodyPr>
          <a:lstStyle/>
          <a:p>
            <a:r>
              <a:rPr lang="es-ES" sz="2000" b="1" dirty="0"/>
              <a:t>Pasos para crear una Legalización en SACv2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E7DD871E-9050-4839-F60E-6051114C0399}"/>
              </a:ext>
            </a:extLst>
          </p:cNvPr>
          <p:cNvSpPr txBox="1"/>
          <p:nvPr/>
        </p:nvSpPr>
        <p:spPr>
          <a:xfrm>
            <a:off x="5225409" y="6639446"/>
            <a:ext cx="174118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sz="1100" b="1">
                <a:solidFill>
                  <a:schemeClr val="bg1"/>
                </a:solidFill>
                <a:latin typeface="Helvetica" pitchFamily="2" charset="0"/>
              </a:rPr>
              <a:t>www.---------------.gov.co</a:t>
            </a:r>
          </a:p>
        </p:txBody>
      </p:sp>
      <p:graphicFrame>
        <p:nvGraphicFramePr>
          <p:cNvPr id="13" name="Diagrama 12">
            <a:extLst>
              <a:ext uri="{FF2B5EF4-FFF2-40B4-BE49-F238E27FC236}">
                <a16:creationId xmlns:a16="http://schemas.microsoft.com/office/drawing/2014/main" id="{2CD76B93-992D-488A-A4BF-C704E815C65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70030423"/>
              </p:ext>
            </p:extLst>
          </p:nvPr>
        </p:nvGraphicFramePr>
        <p:xfrm>
          <a:off x="1722511" y="1471784"/>
          <a:ext cx="7688634" cy="51676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4" name="Imagen 13">
            <a:extLst>
              <a:ext uri="{FF2B5EF4-FFF2-40B4-BE49-F238E27FC236}">
                <a16:creationId xmlns:a16="http://schemas.microsoft.com/office/drawing/2014/main" id="{D4AE621F-4478-4727-8C22-E82117EEE38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085565" y="982346"/>
            <a:ext cx="2106435" cy="57635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508575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6">
            <a:extLst>
              <a:ext uri="{FF2B5EF4-FFF2-40B4-BE49-F238E27FC236}">
                <a16:creationId xmlns:a16="http://schemas.microsoft.com/office/drawing/2014/main" id="{72FAEA24-8683-3C81-7930-AA86EA1131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00994" y="0"/>
            <a:ext cx="10515600" cy="834537"/>
          </a:xfrm>
        </p:spPr>
        <p:txBody>
          <a:bodyPr>
            <a:normAutofit/>
          </a:bodyPr>
          <a:lstStyle/>
          <a:p>
            <a:r>
              <a:rPr lang="es-ES" sz="2000" b="1" dirty="0"/>
              <a:t>Tipos documentales 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E7DD871E-9050-4839-F60E-6051114C0399}"/>
              </a:ext>
            </a:extLst>
          </p:cNvPr>
          <p:cNvSpPr txBox="1"/>
          <p:nvPr/>
        </p:nvSpPr>
        <p:spPr>
          <a:xfrm>
            <a:off x="5225409" y="6639446"/>
            <a:ext cx="174118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sz="1100" b="1">
                <a:solidFill>
                  <a:schemeClr val="bg1"/>
                </a:solidFill>
                <a:latin typeface="Helvetica" pitchFamily="2" charset="0"/>
              </a:rPr>
              <a:t>www.---------------.gov.co</a:t>
            </a:r>
          </a:p>
        </p:txBody>
      </p:sp>
      <p:graphicFrame>
        <p:nvGraphicFramePr>
          <p:cNvPr id="8" name="Tabla 7">
            <a:extLst>
              <a:ext uri="{FF2B5EF4-FFF2-40B4-BE49-F238E27FC236}">
                <a16:creationId xmlns:a16="http://schemas.microsoft.com/office/drawing/2014/main" id="{3544DDE8-2BC2-48C6-AC5D-3AF79ECA429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38007467"/>
              </p:ext>
            </p:extLst>
          </p:nvPr>
        </p:nvGraphicFramePr>
        <p:xfrm>
          <a:off x="2889249" y="895326"/>
          <a:ext cx="5866228" cy="5954002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259443">
                  <a:extLst>
                    <a:ext uri="{9D8B030D-6E8A-4147-A177-3AD203B41FA5}">
                      <a16:colId xmlns:a16="http://schemas.microsoft.com/office/drawing/2014/main" val="1250254349"/>
                    </a:ext>
                  </a:extLst>
                </a:gridCol>
                <a:gridCol w="3018329">
                  <a:extLst>
                    <a:ext uri="{9D8B030D-6E8A-4147-A177-3AD203B41FA5}">
                      <a16:colId xmlns:a16="http://schemas.microsoft.com/office/drawing/2014/main" val="2618687522"/>
                    </a:ext>
                  </a:extLst>
                </a:gridCol>
                <a:gridCol w="2588456">
                  <a:extLst>
                    <a:ext uri="{9D8B030D-6E8A-4147-A177-3AD203B41FA5}">
                      <a16:colId xmlns:a16="http://schemas.microsoft.com/office/drawing/2014/main" val="4072506956"/>
                    </a:ext>
                  </a:extLst>
                </a:gridCol>
              </a:tblGrid>
              <a:tr h="151948">
                <a:tc gridSpan="2">
                  <a:txBody>
                    <a:bodyPr/>
                    <a:lstStyle/>
                    <a:p>
                      <a:pPr algn="ctr" fontAlgn="base"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es-CO" sz="1050">
                          <a:effectLst/>
                        </a:rPr>
                        <a:t> TIPO DE DOCUMENTO</a:t>
                      </a:r>
                      <a:endParaRPr lang="es-CO" sz="105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ase"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es-CO" sz="1050">
                          <a:effectLst/>
                        </a:rPr>
                        <a:t>NIVEL </a:t>
                      </a:r>
                      <a:endParaRPr lang="es-CO" sz="105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63309874"/>
                  </a:ext>
                </a:extLst>
              </a:tr>
              <a:tr h="144324">
                <a:tc rowSpan="7">
                  <a:txBody>
                    <a:bodyPr/>
                    <a:lstStyle/>
                    <a:p>
                      <a:pPr algn="ctr" fontAlgn="base"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es-CO" sz="1050" dirty="0">
                          <a:effectLst/>
                        </a:rPr>
                        <a:t>1 </a:t>
                      </a:r>
                      <a:endParaRPr lang="es-CO" sz="105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rowSpan="7">
                  <a:txBody>
                    <a:bodyPr/>
                    <a:lstStyle/>
                    <a:p>
                      <a:pPr algn="ctr" fontAlgn="base"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es-CO" sz="1050" dirty="0">
                          <a:effectLst/>
                        </a:rPr>
                        <a:t>DIPLOMA DE GRADO </a:t>
                      </a:r>
                      <a:endParaRPr lang="es-CO" sz="105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ase"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es-CO" sz="1000">
                          <a:effectLst/>
                        </a:rPr>
                        <a:t>PRE-ESCOLAR </a:t>
                      </a:r>
                      <a:endParaRPr lang="es-CO" sz="105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71651110"/>
                  </a:ext>
                </a:extLst>
              </a:tr>
              <a:tr h="144324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ase"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es-CO" sz="1000">
                          <a:effectLst/>
                        </a:rPr>
                        <a:t>BASICA PRIMARIA </a:t>
                      </a:r>
                      <a:endParaRPr lang="es-CO" sz="105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042507766"/>
                  </a:ext>
                </a:extLst>
              </a:tr>
              <a:tr h="144324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ase"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es-CO" sz="1000">
                          <a:effectLst/>
                        </a:rPr>
                        <a:t>BACHILLER </a:t>
                      </a:r>
                      <a:endParaRPr lang="es-CO" sz="105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4057981161"/>
                  </a:ext>
                </a:extLst>
              </a:tr>
              <a:tr h="144324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ase"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es-CO" sz="1000">
                          <a:effectLst/>
                        </a:rPr>
                        <a:t>NORMALISTA </a:t>
                      </a:r>
                      <a:endParaRPr lang="es-CO" sz="105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169078197"/>
                  </a:ext>
                </a:extLst>
              </a:tr>
              <a:tr h="144324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ase"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es-CO" sz="1000">
                          <a:effectLst/>
                        </a:rPr>
                        <a:t>AUXILIAR </a:t>
                      </a:r>
                      <a:endParaRPr lang="es-CO" sz="105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4001794293"/>
                  </a:ext>
                </a:extLst>
              </a:tr>
              <a:tr h="144324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ase"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es-CO" sz="1000">
                          <a:effectLst/>
                        </a:rPr>
                        <a:t>TECNICO </a:t>
                      </a:r>
                      <a:endParaRPr lang="es-CO" sz="105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90059395"/>
                  </a:ext>
                </a:extLst>
              </a:tr>
              <a:tr h="144324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ase"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es-CO" sz="1000">
                          <a:effectLst/>
                        </a:rPr>
                        <a:t>DIPLOMADO </a:t>
                      </a:r>
                      <a:endParaRPr lang="es-CO" sz="105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543688775"/>
                  </a:ext>
                </a:extLst>
              </a:tr>
              <a:tr h="144324">
                <a:tc rowSpan="4">
                  <a:txBody>
                    <a:bodyPr/>
                    <a:lstStyle/>
                    <a:p>
                      <a:pPr algn="ctr" fontAlgn="base"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es-CO" sz="1050">
                          <a:effectLst/>
                        </a:rPr>
                        <a:t>2 </a:t>
                      </a:r>
                      <a:endParaRPr lang="es-CO" sz="105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rowSpan="4">
                  <a:txBody>
                    <a:bodyPr/>
                    <a:lstStyle/>
                    <a:p>
                      <a:pPr algn="ctr" fontAlgn="base"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es-CO" sz="1050" dirty="0">
                          <a:effectLst/>
                        </a:rPr>
                        <a:t>ACTA DE GRADO </a:t>
                      </a:r>
                      <a:endParaRPr lang="es-CO" sz="105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ase"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es-CO" sz="1000">
                          <a:effectLst/>
                        </a:rPr>
                        <a:t>BACHILLER </a:t>
                      </a:r>
                      <a:endParaRPr lang="es-CO" sz="105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306258596"/>
                  </a:ext>
                </a:extLst>
              </a:tr>
              <a:tr h="144324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ase"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es-CO" sz="1000">
                          <a:effectLst/>
                        </a:rPr>
                        <a:t>NORMALISTA </a:t>
                      </a:r>
                      <a:endParaRPr lang="es-CO" sz="105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081932882"/>
                  </a:ext>
                </a:extLst>
              </a:tr>
              <a:tr h="144324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ase"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es-CO" sz="1000">
                          <a:effectLst/>
                        </a:rPr>
                        <a:t>AUXILIAR </a:t>
                      </a:r>
                      <a:endParaRPr lang="es-CO" sz="105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624493208"/>
                  </a:ext>
                </a:extLst>
              </a:tr>
              <a:tr h="144324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ase"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es-CO" sz="1000">
                          <a:effectLst/>
                        </a:rPr>
                        <a:t>TECNICO </a:t>
                      </a:r>
                      <a:endParaRPr lang="es-CO" sz="105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574306283"/>
                  </a:ext>
                </a:extLst>
              </a:tr>
              <a:tr h="144324">
                <a:tc rowSpan="6">
                  <a:txBody>
                    <a:bodyPr/>
                    <a:lstStyle/>
                    <a:p>
                      <a:pPr algn="ctr" fontAlgn="base"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es-CO" sz="1050">
                          <a:effectLst/>
                        </a:rPr>
                        <a:t>3 </a:t>
                      </a:r>
                      <a:endParaRPr lang="es-CO" sz="105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rowSpan="6">
                  <a:txBody>
                    <a:bodyPr/>
                    <a:lstStyle/>
                    <a:p>
                      <a:pPr algn="ctr" fontAlgn="base"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es-CO" sz="1050">
                          <a:effectLst/>
                        </a:rPr>
                        <a:t>CERTIFICADO DE CALIFICACIONES </a:t>
                      </a:r>
                      <a:endParaRPr lang="es-CO" sz="105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ase"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es-CO" sz="1000">
                          <a:effectLst/>
                        </a:rPr>
                        <a:t>PRE-ESCOLAR </a:t>
                      </a:r>
                      <a:endParaRPr lang="es-CO" sz="105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141337295"/>
                  </a:ext>
                </a:extLst>
              </a:tr>
              <a:tr h="144324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ase"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es-CO" sz="1000">
                          <a:effectLst/>
                        </a:rPr>
                        <a:t>BASICA PRIMARIA </a:t>
                      </a:r>
                      <a:endParaRPr lang="es-CO" sz="105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266359933"/>
                  </a:ext>
                </a:extLst>
              </a:tr>
              <a:tr h="144324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ase"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es-CO" sz="1000">
                          <a:effectLst/>
                        </a:rPr>
                        <a:t>BACHILLER </a:t>
                      </a:r>
                      <a:endParaRPr lang="es-CO" sz="105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131678342"/>
                  </a:ext>
                </a:extLst>
              </a:tr>
              <a:tr h="144324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ase"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es-CO" sz="1000">
                          <a:effectLst/>
                        </a:rPr>
                        <a:t>NORMALISTA </a:t>
                      </a:r>
                      <a:endParaRPr lang="es-CO" sz="105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850624454"/>
                  </a:ext>
                </a:extLst>
              </a:tr>
              <a:tr h="144324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ase"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es-CO" sz="1000">
                          <a:effectLst/>
                        </a:rPr>
                        <a:t>AUXILIAR </a:t>
                      </a:r>
                      <a:endParaRPr lang="es-CO" sz="105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504650620"/>
                  </a:ext>
                </a:extLst>
              </a:tr>
              <a:tr h="144324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ase"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es-CO" sz="1000">
                          <a:effectLst/>
                        </a:rPr>
                        <a:t>TECNICO </a:t>
                      </a:r>
                      <a:endParaRPr lang="es-CO" sz="105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683087209"/>
                  </a:ext>
                </a:extLst>
              </a:tr>
              <a:tr h="144324">
                <a:tc rowSpan="6">
                  <a:txBody>
                    <a:bodyPr/>
                    <a:lstStyle/>
                    <a:p>
                      <a:pPr algn="ctr" fontAlgn="base"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es-CO" sz="1050">
                          <a:effectLst/>
                        </a:rPr>
                        <a:t>4 </a:t>
                      </a:r>
                      <a:endParaRPr lang="es-CO" sz="105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rowSpan="6">
                  <a:txBody>
                    <a:bodyPr/>
                    <a:lstStyle/>
                    <a:p>
                      <a:pPr algn="ctr" fontAlgn="base"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es-CO" sz="1050">
                          <a:effectLst/>
                        </a:rPr>
                        <a:t>CERTIFICADO DE ESTUDIO </a:t>
                      </a:r>
                      <a:endParaRPr lang="es-CO" sz="105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ase"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es-CO" sz="1000">
                          <a:effectLst/>
                        </a:rPr>
                        <a:t>PRE-ESCOLAR </a:t>
                      </a:r>
                      <a:endParaRPr lang="es-CO" sz="105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959494159"/>
                  </a:ext>
                </a:extLst>
              </a:tr>
              <a:tr h="144324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ase"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es-CO" sz="1000">
                          <a:effectLst/>
                        </a:rPr>
                        <a:t>BASICA PRIMARIA </a:t>
                      </a:r>
                      <a:endParaRPr lang="es-CO" sz="105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501903017"/>
                  </a:ext>
                </a:extLst>
              </a:tr>
              <a:tr h="144324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ase"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es-CO" sz="1000">
                          <a:effectLst/>
                        </a:rPr>
                        <a:t>BACHILLER </a:t>
                      </a:r>
                      <a:endParaRPr lang="es-CO" sz="105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985841687"/>
                  </a:ext>
                </a:extLst>
              </a:tr>
              <a:tr h="144324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ase"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es-CO" sz="1000">
                          <a:effectLst/>
                        </a:rPr>
                        <a:t>NORMALISTA </a:t>
                      </a:r>
                      <a:endParaRPr lang="es-CO" sz="105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594430195"/>
                  </a:ext>
                </a:extLst>
              </a:tr>
              <a:tr h="144324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ase"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es-CO" sz="1000">
                          <a:effectLst/>
                        </a:rPr>
                        <a:t>AUXILIAR </a:t>
                      </a:r>
                      <a:endParaRPr lang="es-CO" sz="105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320208622"/>
                  </a:ext>
                </a:extLst>
              </a:tr>
              <a:tr h="144324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ase"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es-CO" sz="1000">
                          <a:effectLst/>
                        </a:rPr>
                        <a:t>TECNICO </a:t>
                      </a:r>
                      <a:endParaRPr lang="es-CO" sz="105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209563112"/>
                  </a:ext>
                </a:extLst>
              </a:tr>
              <a:tr h="144324">
                <a:tc rowSpan="5">
                  <a:txBody>
                    <a:bodyPr/>
                    <a:lstStyle/>
                    <a:p>
                      <a:pPr algn="ctr" fontAlgn="base"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es-CO" sz="1050">
                          <a:effectLst/>
                        </a:rPr>
                        <a:t>5 </a:t>
                      </a:r>
                      <a:endParaRPr lang="es-CO" sz="105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rowSpan="5">
                  <a:txBody>
                    <a:bodyPr/>
                    <a:lstStyle/>
                    <a:p>
                      <a:pPr algn="ctr" fontAlgn="base"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es-CO" sz="1050">
                          <a:effectLst/>
                        </a:rPr>
                        <a:t>PLAN DE ESTUDIOS </a:t>
                      </a:r>
                      <a:endParaRPr lang="es-CO" sz="105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ase"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es-CO" sz="1000">
                          <a:effectLst/>
                        </a:rPr>
                        <a:t>BASICA PRIMARIA </a:t>
                      </a:r>
                      <a:endParaRPr lang="es-CO" sz="105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710514836"/>
                  </a:ext>
                </a:extLst>
              </a:tr>
              <a:tr h="144324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ase"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es-CO" sz="1000">
                          <a:effectLst/>
                        </a:rPr>
                        <a:t>BACHILLER </a:t>
                      </a:r>
                      <a:endParaRPr lang="es-CO" sz="105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4012259676"/>
                  </a:ext>
                </a:extLst>
              </a:tr>
              <a:tr h="144324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ase"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es-CO" sz="1000">
                          <a:effectLst/>
                        </a:rPr>
                        <a:t>NORMALISTA </a:t>
                      </a:r>
                      <a:endParaRPr lang="es-CO" sz="105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576639771"/>
                  </a:ext>
                </a:extLst>
              </a:tr>
              <a:tr h="144324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ase"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es-CO" sz="1000">
                          <a:effectLst/>
                        </a:rPr>
                        <a:t>AUXILIAR </a:t>
                      </a:r>
                      <a:endParaRPr lang="es-CO" sz="105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933479124"/>
                  </a:ext>
                </a:extLst>
              </a:tr>
              <a:tr h="144324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ase"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es-CO" sz="1000">
                          <a:effectLst/>
                        </a:rPr>
                        <a:t>TECNICO </a:t>
                      </a:r>
                      <a:endParaRPr lang="es-CO" sz="105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91812536"/>
                  </a:ext>
                </a:extLst>
              </a:tr>
              <a:tr h="144324">
                <a:tc rowSpan="2">
                  <a:txBody>
                    <a:bodyPr/>
                    <a:lstStyle/>
                    <a:p>
                      <a:pPr algn="ctr" fontAlgn="base"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es-CO" sz="1050">
                          <a:effectLst/>
                        </a:rPr>
                        <a:t>6 </a:t>
                      </a:r>
                      <a:endParaRPr lang="es-CO" sz="105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rowSpan="2">
                  <a:txBody>
                    <a:bodyPr/>
                    <a:lstStyle/>
                    <a:p>
                      <a:pPr algn="ctr" fontAlgn="base"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es-CO" sz="1050">
                          <a:effectLst/>
                        </a:rPr>
                        <a:t>CERTIFICADO DE PRACTICAS </a:t>
                      </a:r>
                      <a:endParaRPr lang="es-CO" sz="105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ase"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es-CO" sz="1000">
                          <a:effectLst/>
                        </a:rPr>
                        <a:t>AUXILIAR </a:t>
                      </a:r>
                      <a:endParaRPr lang="es-CO" sz="105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725225991"/>
                  </a:ext>
                </a:extLst>
              </a:tr>
              <a:tr h="144324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ase"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es-CO" sz="1000">
                          <a:effectLst/>
                        </a:rPr>
                        <a:t>TECNICO </a:t>
                      </a:r>
                      <a:endParaRPr lang="es-CO" sz="105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614854169"/>
                  </a:ext>
                </a:extLst>
              </a:tr>
              <a:tr h="144324">
                <a:tc rowSpan="2">
                  <a:txBody>
                    <a:bodyPr/>
                    <a:lstStyle/>
                    <a:p>
                      <a:pPr algn="ctr" fontAlgn="base"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es-CO" sz="1050">
                          <a:effectLst/>
                        </a:rPr>
                        <a:t>7</a:t>
                      </a:r>
                      <a:endParaRPr lang="es-CO" sz="105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es-CO" sz="1050">
                          <a:effectLst/>
                        </a:rPr>
                        <a:t>ACTA DE CERTIFICACIÓN</a:t>
                      </a:r>
                      <a:endParaRPr lang="es-CO" sz="105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ase"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es-CO" sz="1000">
                          <a:effectLst/>
                        </a:rPr>
                        <a:t>AUXILIAR </a:t>
                      </a:r>
                      <a:endParaRPr lang="es-CO" sz="105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4127536379"/>
                  </a:ext>
                </a:extLst>
              </a:tr>
              <a:tr h="144324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ase"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es-CO" sz="1000">
                          <a:effectLst/>
                        </a:rPr>
                        <a:t>TECNICO </a:t>
                      </a:r>
                      <a:endParaRPr lang="es-CO" sz="105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17405583"/>
                  </a:ext>
                </a:extLst>
              </a:tr>
              <a:tr h="277102">
                <a:tc>
                  <a:txBody>
                    <a:bodyPr/>
                    <a:lstStyle/>
                    <a:p>
                      <a:pPr algn="ctr" fontAlgn="base"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es-CO" sz="1050">
                          <a:effectLst/>
                        </a:rPr>
                        <a:t>8</a:t>
                      </a:r>
                      <a:endParaRPr lang="es-CO" sz="105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 gridSpan="2">
                  <a:txBody>
                    <a:bodyPr/>
                    <a:lstStyle/>
                    <a:p>
                      <a:pPr algn="ctr" fontAlgn="base"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es-CO" sz="1050">
                          <a:effectLst/>
                        </a:rPr>
                        <a:t>CERTIFICADO DE EXISTENCIA Y REPRESENTACION LEGAL </a:t>
                      </a:r>
                      <a:endParaRPr lang="es-CO" sz="105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47987075"/>
                  </a:ext>
                </a:extLst>
              </a:tr>
              <a:tr h="151948">
                <a:tc>
                  <a:txBody>
                    <a:bodyPr/>
                    <a:lstStyle/>
                    <a:p>
                      <a:pPr algn="ctr" fontAlgn="base"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es-CO" sz="1050">
                          <a:effectLst/>
                        </a:rPr>
                        <a:t>9</a:t>
                      </a:r>
                      <a:endParaRPr lang="es-CO" sz="105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 gridSpan="2">
                  <a:txBody>
                    <a:bodyPr/>
                    <a:lstStyle/>
                    <a:p>
                      <a:pPr algn="ctr" fontAlgn="base"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es-CO" sz="1050">
                          <a:effectLst/>
                        </a:rPr>
                        <a:t>RESOLUCION </a:t>
                      </a:r>
                      <a:endParaRPr lang="es-CO" sz="105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81894546"/>
                  </a:ext>
                </a:extLst>
              </a:tr>
              <a:tr h="151948">
                <a:tc>
                  <a:txBody>
                    <a:bodyPr/>
                    <a:lstStyle/>
                    <a:p>
                      <a:pPr algn="ctr" fontAlgn="base"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es-CO" sz="1050">
                          <a:effectLst/>
                        </a:rPr>
                        <a:t>10</a:t>
                      </a:r>
                      <a:endParaRPr lang="es-CO" sz="105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 gridSpan="2">
                  <a:txBody>
                    <a:bodyPr/>
                    <a:lstStyle/>
                    <a:p>
                      <a:pPr algn="ctr" fontAlgn="base"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es-CO" sz="1050">
                          <a:effectLst/>
                        </a:rPr>
                        <a:t>CERTIFICACION </a:t>
                      </a:r>
                      <a:endParaRPr lang="es-CO" sz="105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48284165"/>
                  </a:ext>
                </a:extLst>
              </a:tr>
              <a:tr h="151948">
                <a:tc>
                  <a:txBody>
                    <a:bodyPr/>
                    <a:lstStyle/>
                    <a:p>
                      <a:pPr algn="ctr" fontAlgn="base"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es-CO" sz="1050">
                          <a:effectLst/>
                        </a:rPr>
                        <a:t>11 </a:t>
                      </a:r>
                      <a:endParaRPr lang="es-CO" sz="105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 gridSpan="2">
                  <a:txBody>
                    <a:bodyPr/>
                    <a:lstStyle/>
                    <a:p>
                      <a:pPr algn="ctr" fontAlgn="base"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es-CO" sz="1050">
                          <a:effectLst/>
                        </a:rPr>
                        <a:t>CERTIFICADO DE PROGRAMA </a:t>
                      </a:r>
                      <a:endParaRPr lang="es-CO" sz="105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08012359"/>
                  </a:ext>
                </a:extLst>
              </a:tr>
              <a:tr h="151948">
                <a:tc>
                  <a:txBody>
                    <a:bodyPr/>
                    <a:lstStyle/>
                    <a:p>
                      <a:pPr algn="ctr" fontAlgn="base"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es-CO" sz="1050">
                          <a:effectLst/>
                        </a:rPr>
                        <a:t>12 </a:t>
                      </a:r>
                      <a:endParaRPr lang="es-CO" sz="105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 gridSpan="2">
                  <a:txBody>
                    <a:bodyPr/>
                    <a:lstStyle/>
                    <a:p>
                      <a:pPr algn="ctr" fontAlgn="base"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es-CO" sz="1050" dirty="0">
                          <a:effectLst/>
                        </a:rPr>
                        <a:t>CARTA </a:t>
                      </a:r>
                      <a:endParaRPr lang="es-CO" sz="105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9153448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6318774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6">
            <a:extLst>
              <a:ext uri="{FF2B5EF4-FFF2-40B4-BE49-F238E27FC236}">
                <a16:creationId xmlns:a16="http://schemas.microsoft.com/office/drawing/2014/main" id="{72FAEA24-8683-3C81-7930-AA86EA1131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00994" y="0"/>
            <a:ext cx="10515600" cy="834537"/>
          </a:xfrm>
        </p:spPr>
        <p:txBody>
          <a:bodyPr>
            <a:normAutofit/>
          </a:bodyPr>
          <a:lstStyle/>
          <a:p>
            <a:pPr algn="just"/>
            <a:r>
              <a:rPr lang="es-ES" sz="2000" b="1" dirty="0">
                <a:latin typeface="Verdana" panose="020B0604030504040204" pitchFamily="34" charset="0"/>
                <a:ea typeface="Verdana" panose="020B0604030504040204" pitchFamily="34" charset="0"/>
              </a:rPr>
              <a:t>Recomendaciones generales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E7DD871E-9050-4839-F60E-6051114C0399}"/>
              </a:ext>
            </a:extLst>
          </p:cNvPr>
          <p:cNvSpPr txBox="1"/>
          <p:nvPr/>
        </p:nvSpPr>
        <p:spPr>
          <a:xfrm>
            <a:off x="5225409" y="6639446"/>
            <a:ext cx="174118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sz="1100" b="1">
                <a:solidFill>
                  <a:schemeClr val="bg1"/>
                </a:solidFill>
                <a:latin typeface="Helvetica" pitchFamily="2" charset="0"/>
              </a:rPr>
              <a:t>www.---------------.gov.co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D0235082-2EEE-45A6-8424-DC7C13DBB5F7}"/>
              </a:ext>
            </a:extLst>
          </p:cNvPr>
          <p:cNvSpPr txBox="1"/>
          <p:nvPr/>
        </p:nvSpPr>
        <p:spPr>
          <a:xfrm>
            <a:off x="594360" y="1440153"/>
            <a:ext cx="10758268" cy="50222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 algn="just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"/>
              <a:tabLst/>
              <a:defRPr/>
            </a:pPr>
            <a:r>
              <a:rPr kumimoji="0" lang="es-CO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Se debe realizar una radicación por cada documento a</a:t>
            </a:r>
            <a:r>
              <a:rPr kumimoji="0" lang="es-CO" sz="18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 legalizar</a:t>
            </a:r>
            <a:r>
              <a:rPr kumimoji="0" lang="es-CO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.</a:t>
            </a:r>
            <a:endParaRPr kumimoji="0" lang="es-CO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marL="342900" marR="0" lvl="0" indent="-342900" algn="just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"/>
              <a:tabLst/>
              <a:defRPr/>
            </a:pPr>
            <a:r>
              <a:rPr kumimoji="0" lang="es-CO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El documento debe estar escaneado a color, en formato PDF y no deberá pesar más de 5MB.</a:t>
            </a:r>
          </a:p>
          <a:p>
            <a:pPr marL="342900" marR="0" lvl="0" indent="-342900" algn="just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"/>
              <a:tabLst/>
              <a:defRPr/>
            </a:pPr>
            <a:r>
              <a:rPr kumimoji="0" lang="es-CO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Verificar que el documento PDF la información sea clara, legible y se encuentre completa.</a:t>
            </a:r>
            <a:endParaRPr kumimoji="0" lang="es-CO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marL="342900" marR="0" lvl="0" indent="-342900" algn="just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"/>
              <a:tabLst/>
              <a:defRPr/>
            </a:pPr>
            <a:r>
              <a:rPr kumimoji="0" lang="es-CO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Los documentos deben estar en tamaño carta o tamaño oficio con la información legible.</a:t>
            </a:r>
          </a:p>
          <a:p>
            <a:pPr marL="342900" marR="0" lvl="0" indent="-342900" algn="just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"/>
              <a:tabLst/>
              <a:defRPr/>
            </a:pPr>
            <a:r>
              <a:rPr kumimoji="0" lang="es-CO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Evitar cargar diferentes documentos en un mismo PDF, de lo contrario su solicitud será motivo de rechazo.</a:t>
            </a:r>
          </a:p>
          <a:p>
            <a:pPr marL="342900" marR="0" lvl="0" indent="-342900" algn="just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"/>
              <a:tabLst/>
              <a:defRPr/>
            </a:pPr>
            <a:r>
              <a:rPr kumimoji="0" lang="es-CO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Diligenciar el formulario que se despliega tenga en cuenta que los campos marcados con asterisco</a:t>
            </a:r>
            <a:r>
              <a:rPr kumimoji="0" lang="es-CO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*</a:t>
            </a:r>
            <a:r>
              <a:rPr kumimoji="0" lang="es-CO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 son obligatorios.</a:t>
            </a:r>
            <a:endParaRPr kumimoji="0" lang="es-CO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marL="342900" marR="0" lvl="0" indent="-342900" algn="just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"/>
              <a:tabLst/>
              <a:defRPr/>
            </a:pPr>
            <a:endParaRPr kumimoji="0" lang="es-CO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9" name="Picture 14" descr="https://image.flaticon.com/icons/png/512/1467/1467549.png">
            <a:extLst>
              <a:ext uri="{FF2B5EF4-FFF2-40B4-BE49-F238E27FC236}">
                <a16:creationId xmlns:a16="http://schemas.microsoft.com/office/drawing/2014/main" id="{C8AF22AD-E046-4F59-9A27-95E2CB76C6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screen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973494" y="4420376"/>
            <a:ext cx="1640829" cy="16408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540642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6">
            <a:extLst>
              <a:ext uri="{FF2B5EF4-FFF2-40B4-BE49-F238E27FC236}">
                <a16:creationId xmlns:a16="http://schemas.microsoft.com/office/drawing/2014/main" id="{72FAEA24-8683-3C81-7930-AA86EA1131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00994" y="0"/>
            <a:ext cx="10515600" cy="834537"/>
          </a:xfrm>
        </p:spPr>
        <p:txBody>
          <a:bodyPr>
            <a:normAutofit/>
          </a:bodyPr>
          <a:lstStyle/>
          <a:p>
            <a:pPr algn="just"/>
            <a:r>
              <a:rPr lang="es-ES" sz="2000" b="1" dirty="0">
                <a:latin typeface="Verdana" panose="020B0604030504040204" pitchFamily="34" charset="0"/>
                <a:ea typeface="Verdana" panose="020B0604030504040204" pitchFamily="34" charset="0"/>
              </a:rPr>
              <a:t>Recomendaciones generales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E7DD871E-9050-4839-F60E-6051114C0399}"/>
              </a:ext>
            </a:extLst>
          </p:cNvPr>
          <p:cNvSpPr txBox="1"/>
          <p:nvPr/>
        </p:nvSpPr>
        <p:spPr>
          <a:xfrm>
            <a:off x="5225409" y="6639446"/>
            <a:ext cx="174118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sz="1100" b="1">
                <a:solidFill>
                  <a:schemeClr val="bg1"/>
                </a:solidFill>
                <a:latin typeface="Helvetica" pitchFamily="2" charset="0"/>
              </a:rPr>
              <a:t>www.---------------.gov.co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D0235082-2EEE-45A6-8424-DC7C13DBB5F7}"/>
              </a:ext>
            </a:extLst>
          </p:cNvPr>
          <p:cNvSpPr txBox="1"/>
          <p:nvPr/>
        </p:nvSpPr>
        <p:spPr>
          <a:xfrm>
            <a:off x="594360" y="1440153"/>
            <a:ext cx="10758268" cy="50222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50000"/>
              </a:lnSpc>
              <a:buFont typeface="Symbol" panose="05050102010706020507" pitchFamily="18" charset="2"/>
              <a:buChar char=""/>
            </a:pPr>
            <a:r>
              <a:rPr lang="es-ES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Los documentos de Instituciones Educativas tanto públicas y privados no requieren autenticación de firmas ante Notaría.</a:t>
            </a:r>
          </a:p>
          <a:p>
            <a:pPr marL="342900" lvl="0" indent="-342900" algn="just">
              <a:lnSpc>
                <a:spcPct val="150000"/>
              </a:lnSpc>
              <a:buFont typeface="Symbol" panose="05050102010706020507" pitchFamily="18" charset="2"/>
              <a:buChar char=""/>
            </a:pPr>
            <a:r>
              <a:rPr lang="es-ES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El documento debe ser escaneado en su totalidad por ambas caras, incluyendo el reverso así se encuentre en blanco.</a:t>
            </a:r>
          </a:p>
          <a:p>
            <a:pPr marL="342900" lvl="0" indent="-342900" algn="just">
              <a:lnSpc>
                <a:spcPct val="150000"/>
              </a:lnSpc>
              <a:buFont typeface="Symbol" panose="05050102010706020507" pitchFamily="18" charset="2"/>
              <a:buChar char=""/>
            </a:pPr>
            <a:r>
              <a:rPr lang="es-ES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En el aplicativo SAC se puede realizar solicitudes de lunes a domingo, sin embargo, las mismas se atenderán los días hábiles.</a:t>
            </a:r>
          </a:p>
          <a:p>
            <a:pPr marL="342900" lvl="0" indent="-342900" algn="just">
              <a:lnSpc>
                <a:spcPct val="150000"/>
              </a:lnSpc>
              <a:buFont typeface="Symbol" panose="05050102010706020507" pitchFamily="18" charset="2"/>
              <a:buChar char=""/>
            </a:pPr>
            <a:r>
              <a:rPr lang="es-ES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La información registrada en el aplicativo SAC se debe realizar desde la cuenta del solicitante, y el titular del documento a legalizar, debe ser la misma, es decir que el nombre y apellidos del solicitante, el número de identificación, el nombre del programa e institución debe ser la misma información del documento a legalizar.</a:t>
            </a:r>
          </a:p>
          <a:p>
            <a:pPr marL="342900" indent="-342900" algn="just">
              <a:lnSpc>
                <a:spcPct val="150000"/>
              </a:lnSpc>
              <a:buFont typeface="Symbol" panose="05050102010706020507" pitchFamily="18" charset="2"/>
              <a:buChar char=""/>
            </a:pPr>
            <a:r>
              <a:rPr lang="es-ES" dirty="0"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No se requiere de intermediarios para realizar el trámite.</a:t>
            </a:r>
          </a:p>
          <a:p>
            <a:pPr marL="342900" marR="0" lvl="0" indent="-342900" algn="just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"/>
              <a:tabLst/>
              <a:defRPr/>
            </a:pPr>
            <a:endParaRPr kumimoji="0" lang="es-CO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14437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ítulo 6">
            <a:extLst>
              <a:ext uri="{FF2B5EF4-FFF2-40B4-BE49-F238E27FC236}">
                <a16:creationId xmlns:a16="http://schemas.microsoft.com/office/drawing/2014/main" id="{F07B92E6-4E11-F793-167F-6A35574962E9}"/>
              </a:ext>
            </a:extLst>
          </p:cNvPr>
          <p:cNvSpPr txBox="1">
            <a:spLocks/>
          </p:cNvSpPr>
          <p:nvPr/>
        </p:nvSpPr>
        <p:spPr>
          <a:xfrm>
            <a:off x="838200" y="1217369"/>
            <a:ext cx="10515600" cy="28527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es-CO"/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45104A11-2C25-1DE5-280D-D45164169709}"/>
              </a:ext>
            </a:extLst>
          </p:cNvPr>
          <p:cNvSpPr txBox="1"/>
          <p:nvPr/>
        </p:nvSpPr>
        <p:spPr>
          <a:xfrm>
            <a:off x="5020682" y="6624526"/>
            <a:ext cx="199285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CO" sz="1100" b="1" err="1">
                <a:solidFill>
                  <a:schemeClr val="bg1"/>
                </a:solidFill>
                <a:latin typeface="Helvetica" pitchFamily="2" charset="0"/>
              </a:rPr>
              <a:t>www.mineducacion.gov.co</a:t>
            </a:r>
            <a:endParaRPr lang="es-CO" sz="1100" b="1">
              <a:solidFill>
                <a:schemeClr val="bg1"/>
              </a:solidFill>
              <a:latin typeface="Helvetica" pitchFamily="2" charset="0"/>
            </a:endParaRPr>
          </a:p>
        </p:txBody>
      </p:sp>
      <p:grpSp>
        <p:nvGrpSpPr>
          <p:cNvPr id="7" name="Google Shape;2191;p65">
            <a:extLst>
              <a:ext uri="{FF2B5EF4-FFF2-40B4-BE49-F238E27FC236}">
                <a16:creationId xmlns:a16="http://schemas.microsoft.com/office/drawing/2014/main" id="{7189BD64-8B3C-45DA-A2A7-04BFFA0E98D4}"/>
              </a:ext>
            </a:extLst>
          </p:cNvPr>
          <p:cNvGrpSpPr/>
          <p:nvPr/>
        </p:nvGrpSpPr>
        <p:grpSpPr>
          <a:xfrm>
            <a:off x="1438398" y="2445128"/>
            <a:ext cx="8362957" cy="1775933"/>
            <a:chOff x="911159" y="2316820"/>
            <a:chExt cx="7348382" cy="1444655"/>
          </a:xfrm>
          <a:solidFill>
            <a:srgbClr val="B43737"/>
          </a:solidFill>
        </p:grpSpPr>
        <p:sp>
          <p:nvSpPr>
            <p:cNvPr id="8" name="Google Shape;2192;p65">
              <a:extLst>
                <a:ext uri="{FF2B5EF4-FFF2-40B4-BE49-F238E27FC236}">
                  <a16:creationId xmlns:a16="http://schemas.microsoft.com/office/drawing/2014/main" id="{96070AE3-14DA-43A1-AD94-01D792A8829B}"/>
                </a:ext>
              </a:extLst>
            </p:cNvPr>
            <p:cNvSpPr/>
            <p:nvPr/>
          </p:nvSpPr>
          <p:spPr>
            <a:xfrm>
              <a:off x="6923007" y="2479271"/>
              <a:ext cx="1109700" cy="1109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" name="Google Shape;2193;p65">
              <a:extLst>
                <a:ext uri="{FF2B5EF4-FFF2-40B4-BE49-F238E27FC236}">
                  <a16:creationId xmlns:a16="http://schemas.microsoft.com/office/drawing/2014/main" id="{B86F3C17-F634-4965-81C8-23B0018E8820}"/>
                </a:ext>
              </a:extLst>
            </p:cNvPr>
            <p:cNvSpPr/>
            <p:nvPr/>
          </p:nvSpPr>
          <p:spPr>
            <a:xfrm>
              <a:off x="5487349" y="2479271"/>
              <a:ext cx="1109700" cy="1109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" name="Google Shape;2194;p65">
              <a:extLst>
                <a:ext uri="{FF2B5EF4-FFF2-40B4-BE49-F238E27FC236}">
                  <a16:creationId xmlns:a16="http://schemas.microsoft.com/office/drawing/2014/main" id="{EEE83D72-25E1-4CF6-A198-ACF88D34BA33}"/>
                </a:ext>
              </a:extLst>
            </p:cNvPr>
            <p:cNvSpPr/>
            <p:nvPr/>
          </p:nvSpPr>
          <p:spPr>
            <a:xfrm>
              <a:off x="4031111" y="2479271"/>
              <a:ext cx="1109700" cy="1109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" name="Google Shape;2195;p65">
              <a:extLst>
                <a:ext uri="{FF2B5EF4-FFF2-40B4-BE49-F238E27FC236}">
                  <a16:creationId xmlns:a16="http://schemas.microsoft.com/office/drawing/2014/main" id="{B229C406-37CD-4CAA-B1CB-C72863183574}"/>
                </a:ext>
              </a:extLst>
            </p:cNvPr>
            <p:cNvSpPr/>
            <p:nvPr/>
          </p:nvSpPr>
          <p:spPr>
            <a:xfrm>
              <a:off x="2574849" y="2479271"/>
              <a:ext cx="1109700" cy="1109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" name="Google Shape;2196;p65">
              <a:extLst>
                <a:ext uri="{FF2B5EF4-FFF2-40B4-BE49-F238E27FC236}">
                  <a16:creationId xmlns:a16="http://schemas.microsoft.com/office/drawing/2014/main" id="{ECA17FB4-102B-42BD-8E41-47AD907D0964}"/>
                </a:ext>
              </a:extLst>
            </p:cNvPr>
            <p:cNvSpPr/>
            <p:nvPr/>
          </p:nvSpPr>
          <p:spPr>
            <a:xfrm>
              <a:off x="1111791" y="2479271"/>
              <a:ext cx="1109700" cy="1109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364F7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" name="Google Shape;2197;p65">
              <a:extLst>
                <a:ext uri="{FF2B5EF4-FFF2-40B4-BE49-F238E27FC236}">
                  <a16:creationId xmlns:a16="http://schemas.microsoft.com/office/drawing/2014/main" id="{50A8B09C-1AB0-4DA1-B684-1B73EDC85635}"/>
                </a:ext>
              </a:extLst>
            </p:cNvPr>
            <p:cNvSpPr/>
            <p:nvPr/>
          </p:nvSpPr>
          <p:spPr>
            <a:xfrm rot="10800000">
              <a:off x="5305502" y="3038621"/>
              <a:ext cx="1444814" cy="722854"/>
            </a:xfrm>
            <a:custGeom>
              <a:avLst/>
              <a:gdLst/>
              <a:ahLst/>
              <a:cxnLst/>
              <a:rect l="l" t="t" r="r" b="b"/>
              <a:pathLst>
                <a:path w="44066" h="22050" fill="none" extrusionOk="0">
                  <a:moveTo>
                    <a:pt x="1" y="22050"/>
                  </a:moveTo>
                  <a:cubicBezTo>
                    <a:pt x="1" y="9874"/>
                    <a:pt x="9874" y="1"/>
                    <a:pt x="22050" y="1"/>
                  </a:cubicBezTo>
                  <a:cubicBezTo>
                    <a:pt x="34192" y="1"/>
                    <a:pt x="44065" y="9874"/>
                    <a:pt x="44065" y="22050"/>
                  </a:cubicBezTo>
                </a:path>
              </a:pathLst>
            </a:custGeom>
            <a:grpFill/>
            <a:ln w="19050" cap="rnd" cmpd="sng">
              <a:solidFill>
                <a:schemeClr val="accent4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" name="Google Shape;2198;p65">
              <a:extLst>
                <a:ext uri="{FF2B5EF4-FFF2-40B4-BE49-F238E27FC236}">
                  <a16:creationId xmlns:a16="http://schemas.microsoft.com/office/drawing/2014/main" id="{2997C9EC-8759-4FF3-BF5F-7C7D54D4184E}"/>
                </a:ext>
              </a:extLst>
            </p:cNvPr>
            <p:cNvSpPr/>
            <p:nvPr/>
          </p:nvSpPr>
          <p:spPr>
            <a:xfrm rot="10800000">
              <a:off x="3860755" y="2316841"/>
              <a:ext cx="1444814" cy="721772"/>
            </a:xfrm>
            <a:custGeom>
              <a:avLst/>
              <a:gdLst/>
              <a:ahLst/>
              <a:cxnLst/>
              <a:rect l="l" t="t" r="r" b="b"/>
              <a:pathLst>
                <a:path w="44066" h="22017" fill="none" extrusionOk="0">
                  <a:moveTo>
                    <a:pt x="44065" y="1"/>
                  </a:moveTo>
                  <a:cubicBezTo>
                    <a:pt x="44065" y="12176"/>
                    <a:pt x="34191" y="22016"/>
                    <a:pt x="22049" y="22016"/>
                  </a:cubicBezTo>
                  <a:cubicBezTo>
                    <a:pt x="9874" y="22016"/>
                    <a:pt x="0" y="12176"/>
                    <a:pt x="0" y="1"/>
                  </a:cubicBezTo>
                </a:path>
              </a:pathLst>
            </a:custGeom>
            <a:grpFill/>
            <a:ln w="19050" cap="rnd" cmpd="sng">
              <a:solidFill>
                <a:schemeClr val="accent4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" name="Google Shape;2199;p65">
              <a:extLst>
                <a:ext uri="{FF2B5EF4-FFF2-40B4-BE49-F238E27FC236}">
                  <a16:creationId xmlns:a16="http://schemas.microsoft.com/office/drawing/2014/main" id="{98E28079-3ABE-4F3A-9101-EA23B3172354}"/>
                </a:ext>
              </a:extLst>
            </p:cNvPr>
            <p:cNvSpPr/>
            <p:nvPr/>
          </p:nvSpPr>
          <p:spPr>
            <a:xfrm rot="10800000">
              <a:off x="2416040" y="3038621"/>
              <a:ext cx="1444781" cy="722854"/>
            </a:xfrm>
            <a:custGeom>
              <a:avLst/>
              <a:gdLst/>
              <a:ahLst/>
              <a:cxnLst/>
              <a:rect l="l" t="t" r="r" b="b"/>
              <a:pathLst>
                <a:path w="44065" h="22050" fill="none" extrusionOk="0">
                  <a:moveTo>
                    <a:pt x="0" y="22050"/>
                  </a:moveTo>
                  <a:cubicBezTo>
                    <a:pt x="0" y="9874"/>
                    <a:pt x="9874" y="1"/>
                    <a:pt x="22049" y="1"/>
                  </a:cubicBezTo>
                  <a:cubicBezTo>
                    <a:pt x="34191" y="1"/>
                    <a:pt x="44065" y="9874"/>
                    <a:pt x="44065" y="22050"/>
                  </a:cubicBezTo>
                </a:path>
              </a:pathLst>
            </a:custGeom>
            <a:grpFill/>
            <a:ln w="19050" cap="rnd" cmpd="sng">
              <a:solidFill>
                <a:schemeClr val="accent4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9" name="Google Shape;2200;p65">
              <a:extLst>
                <a:ext uri="{FF2B5EF4-FFF2-40B4-BE49-F238E27FC236}">
                  <a16:creationId xmlns:a16="http://schemas.microsoft.com/office/drawing/2014/main" id="{35F8C6B9-EE42-4660-821A-58930D6E11EF}"/>
                </a:ext>
              </a:extLst>
            </p:cNvPr>
            <p:cNvSpPr/>
            <p:nvPr/>
          </p:nvSpPr>
          <p:spPr>
            <a:xfrm rot="10800000">
              <a:off x="971292" y="2316841"/>
              <a:ext cx="1444814" cy="721772"/>
            </a:xfrm>
            <a:custGeom>
              <a:avLst/>
              <a:gdLst/>
              <a:ahLst/>
              <a:cxnLst/>
              <a:rect l="l" t="t" r="r" b="b"/>
              <a:pathLst>
                <a:path w="44066" h="22017" fill="none" extrusionOk="0">
                  <a:moveTo>
                    <a:pt x="44066" y="1"/>
                  </a:moveTo>
                  <a:cubicBezTo>
                    <a:pt x="44066" y="12176"/>
                    <a:pt x="34192" y="22016"/>
                    <a:pt x="22017" y="22016"/>
                  </a:cubicBezTo>
                  <a:cubicBezTo>
                    <a:pt x="9875" y="22016"/>
                    <a:pt x="1" y="12176"/>
                    <a:pt x="1" y="1"/>
                  </a:cubicBezTo>
                </a:path>
              </a:pathLst>
            </a:custGeom>
            <a:grpFill/>
            <a:ln w="19050" cap="rnd" cmpd="sng">
              <a:solidFill>
                <a:schemeClr val="accent4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" name="Google Shape;2201;p65">
              <a:extLst>
                <a:ext uri="{FF2B5EF4-FFF2-40B4-BE49-F238E27FC236}">
                  <a16:creationId xmlns:a16="http://schemas.microsoft.com/office/drawing/2014/main" id="{577BB7EA-0348-4B22-AE20-F7D3CCDB37D8}"/>
                </a:ext>
              </a:extLst>
            </p:cNvPr>
            <p:cNvSpPr/>
            <p:nvPr/>
          </p:nvSpPr>
          <p:spPr>
            <a:xfrm rot="10800000">
              <a:off x="3800654" y="2973949"/>
              <a:ext cx="120330" cy="120345"/>
            </a:xfrm>
            <a:custGeom>
              <a:avLst/>
              <a:gdLst/>
              <a:ahLst/>
              <a:cxnLst/>
              <a:rect l="l" t="t" r="r" b="b"/>
              <a:pathLst>
                <a:path w="3670" h="3671" extrusionOk="0">
                  <a:moveTo>
                    <a:pt x="1835" y="1"/>
                  </a:moveTo>
                  <a:cubicBezTo>
                    <a:pt x="834" y="1"/>
                    <a:pt x="1" y="835"/>
                    <a:pt x="1" y="1836"/>
                  </a:cubicBezTo>
                  <a:cubicBezTo>
                    <a:pt x="1" y="2870"/>
                    <a:pt x="834" y="3670"/>
                    <a:pt x="1835" y="3670"/>
                  </a:cubicBezTo>
                  <a:cubicBezTo>
                    <a:pt x="2836" y="3670"/>
                    <a:pt x="3670" y="2870"/>
                    <a:pt x="3670" y="1836"/>
                  </a:cubicBezTo>
                  <a:cubicBezTo>
                    <a:pt x="3670" y="835"/>
                    <a:pt x="2869" y="1"/>
                    <a:pt x="183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" name="Google Shape;2202;p65">
              <a:extLst>
                <a:ext uri="{FF2B5EF4-FFF2-40B4-BE49-F238E27FC236}">
                  <a16:creationId xmlns:a16="http://schemas.microsoft.com/office/drawing/2014/main" id="{4F630548-DB0F-4229-BCCC-63F5E645728B}"/>
                </a:ext>
              </a:extLst>
            </p:cNvPr>
            <p:cNvSpPr/>
            <p:nvPr/>
          </p:nvSpPr>
          <p:spPr>
            <a:xfrm rot="10800000">
              <a:off x="2355907" y="2973949"/>
              <a:ext cx="120330" cy="120345"/>
            </a:xfrm>
            <a:custGeom>
              <a:avLst/>
              <a:gdLst/>
              <a:ahLst/>
              <a:cxnLst/>
              <a:rect l="l" t="t" r="r" b="b"/>
              <a:pathLst>
                <a:path w="3670" h="3671" extrusionOk="0">
                  <a:moveTo>
                    <a:pt x="1835" y="1"/>
                  </a:moveTo>
                  <a:cubicBezTo>
                    <a:pt x="834" y="1"/>
                    <a:pt x="0" y="835"/>
                    <a:pt x="0" y="1836"/>
                  </a:cubicBezTo>
                  <a:cubicBezTo>
                    <a:pt x="0" y="2870"/>
                    <a:pt x="834" y="3670"/>
                    <a:pt x="1835" y="3670"/>
                  </a:cubicBezTo>
                  <a:cubicBezTo>
                    <a:pt x="2836" y="3670"/>
                    <a:pt x="3670" y="2870"/>
                    <a:pt x="3670" y="1836"/>
                  </a:cubicBezTo>
                  <a:cubicBezTo>
                    <a:pt x="3670" y="835"/>
                    <a:pt x="2836" y="1"/>
                    <a:pt x="183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" name="Google Shape;2203;p65">
              <a:extLst>
                <a:ext uri="{FF2B5EF4-FFF2-40B4-BE49-F238E27FC236}">
                  <a16:creationId xmlns:a16="http://schemas.microsoft.com/office/drawing/2014/main" id="{E8EAD78F-1235-431C-B9B3-30A6939C69A8}"/>
                </a:ext>
              </a:extLst>
            </p:cNvPr>
            <p:cNvSpPr/>
            <p:nvPr/>
          </p:nvSpPr>
          <p:spPr>
            <a:xfrm rot="10800000">
              <a:off x="911159" y="2973949"/>
              <a:ext cx="120330" cy="120345"/>
            </a:xfrm>
            <a:custGeom>
              <a:avLst/>
              <a:gdLst/>
              <a:ahLst/>
              <a:cxnLst/>
              <a:rect l="l" t="t" r="r" b="b"/>
              <a:pathLst>
                <a:path w="3670" h="3671" extrusionOk="0">
                  <a:moveTo>
                    <a:pt x="1835" y="1"/>
                  </a:moveTo>
                  <a:cubicBezTo>
                    <a:pt x="834" y="1"/>
                    <a:pt x="0" y="835"/>
                    <a:pt x="0" y="1836"/>
                  </a:cubicBezTo>
                  <a:cubicBezTo>
                    <a:pt x="0" y="2870"/>
                    <a:pt x="834" y="3670"/>
                    <a:pt x="1835" y="3670"/>
                  </a:cubicBezTo>
                  <a:cubicBezTo>
                    <a:pt x="2836" y="3670"/>
                    <a:pt x="3669" y="2870"/>
                    <a:pt x="3669" y="1836"/>
                  </a:cubicBezTo>
                  <a:cubicBezTo>
                    <a:pt x="3669" y="835"/>
                    <a:pt x="2836" y="1"/>
                    <a:pt x="183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Google Shape;2204;p65">
              <a:extLst>
                <a:ext uri="{FF2B5EF4-FFF2-40B4-BE49-F238E27FC236}">
                  <a16:creationId xmlns:a16="http://schemas.microsoft.com/office/drawing/2014/main" id="{DC595EB6-7CD9-4A5B-8521-EECAE17D0370}"/>
                </a:ext>
              </a:extLst>
            </p:cNvPr>
            <p:cNvSpPr/>
            <p:nvPr/>
          </p:nvSpPr>
          <p:spPr>
            <a:xfrm rot="10800000">
              <a:off x="5245369" y="2973949"/>
              <a:ext cx="120363" cy="120345"/>
            </a:xfrm>
            <a:custGeom>
              <a:avLst/>
              <a:gdLst/>
              <a:ahLst/>
              <a:cxnLst/>
              <a:rect l="l" t="t" r="r" b="b"/>
              <a:pathLst>
                <a:path w="3671" h="3671" extrusionOk="0">
                  <a:moveTo>
                    <a:pt x="1835" y="1"/>
                  </a:moveTo>
                  <a:cubicBezTo>
                    <a:pt x="835" y="1"/>
                    <a:pt x="1" y="835"/>
                    <a:pt x="1" y="1836"/>
                  </a:cubicBezTo>
                  <a:cubicBezTo>
                    <a:pt x="1" y="2870"/>
                    <a:pt x="835" y="3670"/>
                    <a:pt x="1835" y="3670"/>
                  </a:cubicBezTo>
                  <a:cubicBezTo>
                    <a:pt x="2869" y="3670"/>
                    <a:pt x="3670" y="2870"/>
                    <a:pt x="3670" y="1836"/>
                  </a:cubicBezTo>
                  <a:cubicBezTo>
                    <a:pt x="3670" y="835"/>
                    <a:pt x="2836" y="1"/>
                    <a:pt x="183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" name="Google Shape;2205;p65">
              <a:extLst>
                <a:ext uri="{FF2B5EF4-FFF2-40B4-BE49-F238E27FC236}">
                  <a16:creationId xmlns:a16="http://schemas.microsoft.com/office/drawing/2014/main" id="{0CA44B01-8169-43F7-A7BE-86B203626FF0}"/>
                </a:ext>
              </a:extLst>
            </p:cNvPr>
            <p:cNvSpPr/>
            <p:nvPr/>
          </p:nvSpPr>
          <p:spPr>
            <a:xfrm rot="10800000">
              <a:off x="6755736" y="2316820"/>
              <a:ext cx="1444814" cy="721772"/>
            </a:xfrm>
            <a:custGeom>
              <a:avLst/>
              <a:gdLst/>
              <a:ahLst/>
              <a:cxnLst/>
              <a:rect l="l" t="t" r="r" b="b"/>
              <a:pathLst>
                <a:path w="44066" h="22017" fill="none" extrusionOk="0">
                  <a:moveTo>
                    <a:pt x="44065" y="1"/>
                  </a:moveTo>
                  <a:cubicBezTo>
                    <a:pt x="44065" y="12176"/>
                    <a:pt x="34191" y="22016"/>
                    <a:pt x="22049" y="22016"/>
                  </a:cubicBezTo>
                  <a:cubicBezTo>
                    <a:pt x="9874" y="22016"/>
                    <a:pt x="0" y="12176"/>
                    <a:pt x="0" y="1"/>
                  </a:cubicBezTo>
                </a:path>
              </a:pathLst>
            </a:custGeom>
            <a:grpFill/>
            <a:ln w="19050" cap="rnd" cmpd="sng">
              <a:solidFill>
                <a:schemeClr val="accent4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5" name="Google Shape;2206;p65">
              <a:extLst>
                <a:ext uri="{FF2B5EF4-FFF2-40B4-BE49-F238E27FC236}">
                  <a16:creationId xmlns:a16="http://schemas.microsoft.com/office/drawing/2014/main" id="{D48E3466-1B14-42DE-B095-A12BCF974323}"/>
                </a:ext>
              </a:extLst>
            </p:cNvPr>
            <p:cNvSpPr/>
            <p:nvPr/>
          </p:nvSpPr>
          <p:spPr>
            <a:xfrm rot="10800000">
              <a:off x="6695636" y="2973949"/>
              <a:ext cx="120330" cy="120345"/>
            </a:xfrm>
            <a:custGeom>
              <a:avLst/>
              <a:gdLst/>
              <a:ahLst/>
              <a:cxnLst/>
              <a:rect l="l" t="t" r="r" b="b"/>
              <a:pathLst>
                <a:path w="3670" h="3671" extrusionOk="0">
                  <a:moveTo>
                    <a:pt x="1835" y="1"/>
                  </a:moveTo>
                  <a:cubicBezTo>
                    <a:pt x="834" y="1"/>
                    <a:pt x="1" y="835"/>
                    <a:pt x="1" y="1836"/>
                  </a:cubicBezTo>
                  <a:cubicBezTo>
                    <a:pt x="1" y="2870"/>
                    <a:pt x="834" y="3670"/>
                    <a:pt x="1835" y="3670"/>
                  </a:cubicBezTo>
                  <a:cubicBezTo>
                    <a:pt x="2836" y="3670"/>
                    <a:pt x="3670" y="2870"/>
                    <a:pt x="3670" y="1836"/>
                  </a:cubicBezTo>
                  <a:cubicBezTo>
                    <a:pt x="3670" y="835"/>
                    <a:pt x="2869" y="1"/>
                    <a:pt x="183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" name="Google Shape;2207;p65">
              <a:extLst>
                <a:ext uri="{FF2B5EF4-FFF2-40B4-BE49-F238E27FC236}">
                  <a16:creationId xmlns:a16="http://schemas.microsoft.com/office/drawing/2014/main" id="{9E7FB3AD-87E6-4848-82F9-DA938F93D8BC}"/>
                </a:ext>
              </a:extLst>
            </p:cNvPr>
            <p:cNvSpPr/>
            <p:nvPr/>
          </p:nvSpPr>
          <p:spPr>
            <a:xfrm rot="10800000">
              <a:off x="8139211" y="2973949"/>
              <a:ext cx="120330" cy="120345"/>
            </a:xfrm>
            <a:custGeom>
              <a:avLst/>
              <a:gdLst/>
              <a:ahLst/>
              <a:cxnLst/>
              <a:rect l="l" t="t" r="r" b="b"/>
              <a:pathLst>
                <a:path w="3670" h="3671" extrusionOk="0">
                  <a:moveTo>
                    <a:pt x="1835" y="1"/>
                  </a:moveTo>
                  <a:cubicBezTo>
                    <a:pt x="834" y="1"/>
                    <a:pt x="1" y="835"/>
                    <a:pt x="1" y="1836"/>
                  </a:cubicBezTo>
                  <a:cubicBezTo>
                    <a:pt x="1" y="2870"/>
                    <a:pt x="834" y="3670"/>
                    <a:pt x="1835" y="3670"/>
                  </a:cubicBezTo>
                  <a:cubicBezTo>
                    <a:pt x="2836" y="3670"/>
                    <a:pt x="3670" y="2870"/>
                    <a:pt x="3670" y="1836"/>
                  </a:cubicBezTo>
                  <a:cubicBezTo>
                    <a:pt x="3670" y="835"/>
                    <a:pt x="2869" y="1"/>
                    <a:pt x="183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27" name="Google Shape;162;p17">
            <a:extLst>
              <a:ext uri="{FF2B5EF4-FFF2-40B4-BE49-F238E27FC236}">
                <a16:creationId xmlns:a16="http://schemas.microsoft.com/office/drawing/2014/main" id="{059F3F71-0878-4277-8C55-229862C25225}"/>
              </a:ext>
            </a:extLst>
          </p:cNvPr>
          <p:cNvGrpSpPr/>
          <p:nvPr/>
        </p:nvGrpSpPr>
        <p:grpSpPr>
          <a:xfrm>
            <a:off x="4761812" y="4246944"/>
            <a:ext cx="2135667" cy="1036849"/>
            <a:chOff x="3590549" y="1413338"/>
            <a:chExt cx="2135667" cy="1036849"/>
          </a:xfrm>
        </p:grpSpPr>
        <p:sp>
          <p:nvSpPr>
            <p:cNvPr id="28" name="Google Shape;163;p17">
              <a:extLst>
                <a:ext uri="{FF2B5EF4-FFF2-40B4-BE49-F238E27FC236}">
                  <a16:creationId xmlns:a16="http://schemas.microsoft.com/office/drawing/2014/main" id="{0E2CA019-E617-4FCA-B54F-2881C0D368BB}"/>
                </a:ext>
              </a:extLst>
            </p:cNvPr>
            <p:cNvSpPr txBox="1"/>
            <p:nvPr/>
          </p:nvSpPr>
          <p:spPr>
            <a:xfrm>
              <a:off x="3590549" y="1685187"/>
              <a:ext cx="2135667" cy="765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marR="0" lvl="0" indent="0" algn="just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Roboto"/>
                  <a:cs typeface="Arial" panose="020B0604020202020204" pitchFamily="34" charset="0"/>
                  <a:sym typeface="Roboto"/>
                </a:rPr>
                <a:t>El funcionario debe realizar la revisión de los documentos que adjuntó el ciudadano y realizar las verificaciones correspondientes en la base de datos de las Instituciones Educativas para la legalización.</a:t>
              </a:r>
              <a:endParaRPr kumimoji="0" lang="es-CO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endParaRPr>
            </a:p>
          </p:txBody>
        </p:sp>
        <p:sp>
          <p:nvSpPr>
            <p:cNvPr id="29" name="Google Shape;164;p17">
              <a:extLst>
                <a:ext uri="{FF2B5EF4-FFF2-40B4-BE49-F238E27FC236}">
                  <a16:creationId xmlns:a16="http://schemas.microsoft.com/office/drawing/2014/main" id="{F0B8C8DB-B2AF-483E-9E2A-814CF7FACEA2}"/>
                </a:ext>
              </a:extLst>
            </p:cNvPr>
            <p:cNvSpPr txBox="1"/>
            <p:nvPr/>
          </p:nvSpPr>
          <p:spPr>
            <a:xfrm>
              <a:off x="3590550" y="1413338"/>
              <a:ext cx="1884600" cy="354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B43737"/>
                  </a:solidFill>
                  <a:effectLst/>
                  <a:uLnTx/>
                  <a:uFillTx/>
                  <a:latin typeface="Arial" panose="020B0604020202020204" pitchFamily="34" charset="0"/>
                  <a:ea typeface="Fira Sans Extra Condensed Medium"/>
                  <a:cs typeface="Arial" panose="020B0604020202020204" pitchFamily="34" charset="0"/>
                  <a:sym typeface="Fira Sans Extra Condensed Medium"/>
                </a:rPr>
                <a:t>3. Revisión </a:t>
              </a:r>
              <a:endParaRPr kumimoji="0" sz="1400" b="1" i="0" u="none" strike="noStrike" kern="1200" cap="none" spc="0" normalizeH="0" baseline="0" noProof="0" dirty="0">
                <a:ln>
                  <a:noFill/>
                </a:ln>
                <a:solidFill>
                  <a:srgbClr val="B43737"/>
                </a:solidFill>
                <a:effectLst/>
                <a:uLnTx/>
                <a:uFillTx/>
                <a:latin typeface="Arial" panose="020B0604020202020204" pitchFamily="34" charset="0"/>
                <a:ea typeface="Fira Sans Extra Condensed Medium"/>
                <a:cs typeface="Arial" panose="020B0604020202020204" pitchFamily="34" charset="0"/>
                <a:sym typeface="Fira Sans Extra Condensed Medium"/>
              </a:endParaRPr>
            </a:p>
          </p:txBody>
        </p:sp>
      </p:grpSp>
      <p:grpSp>
        <p:nvGrpSpPr>
          <p:cNvPr id="30" name="Google Shape;162;p17">
            <a:extLst>
              <a:ext uri="{FF2B5EF4-FFF2-40B4-BE49-F238E27FC236}">
                <a16:creationId xmlns:a16="http://schemas.microsoft.com/office/drawing/2014/main" id="{124CF1CE-39E3-4296-81F5-F7CB49502FA0}"/>
              </a:ext>
            </a:extLst>
          </p:cNvPr>
          <p:cNvGrpSpPr/>
          <p:nvPr/>
        </p:nvGrpSpPr>
        <p:grpSpPr>
          <a:xfrm>
            <a:off x="564532" y="4083119"/>
            <a:ext cx="2010066" cy="1200674"/>
            <a:chOff x="3590550" y="1413338"/>
            <a:chExt cx="1884600" cy="1036849"/>
          </a:xfrm>
        </p:grpSpPr>
        <p:sp>
          <p:nvSpPr>
            <p:cNvPr id="31" name="Google Shape;163;p17">
              <a:extLst>
                <a:ext uri="{FF2B5EF4-FFF2-40B4-BE49-F238E27FC236}">
                  <a16:creationId xmlns:a16="http://schemas.microsoft.com/office/drawing/2014/main" id="{7D689615-86DC-4D82-80BF-E0435E5ECAB3}"/>
                </a:ext>
              </a:extLst>
            </p:cNvPr>
            <p:cNvSpPr txBox="1"/>
            <p:nvPr/>
          </p:nvSpPr>
          <p:spPr>
            <a:xfrm>
              <a:off x="3590550" y="1685187"/>
              <a:ext cx="1884600" cy="765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marR="0" lvl="0" indent="0" algn="just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CO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Roboto"/>
                  <a:cs typeface="Arial" panose="020B0604020202020204" pitchFamily="34" charset="0"/>
                  <a:sym typeface="Roboto"/>
                </a:rPr>
                <a:t>El Ciudadano debe registrarse y seguido a esto remitir la información a legalizar por el aplicativo SACv2.</a:t>
              </a:r>
            </a:p>
          </p:txBody>
        </p:sp>
        <p:sp>
          <p:nvSpPr>
            <p:cNvPr id="32" name="Google Shape;164;p17">
              <a:extLst>
                <a:ext uri="{FF2B5EF4-FFF2-40B4-BE49-F238E27FC236}">
                  <a16:creationId xmlns:a16="http://schemas.microsoft.com/office/drawing/2014/main" id="{517853E4-2394-4CCA-A76B-00E2E572B654}"/>
                </a:ext>
              </a:extLst>
            </p:cNvPr>
            <p:cNvSpPr txBox="1"/>
            <p:nvPr/>
          </p:nvSpPr>
          <p:spPr>
            <a:xfrm>
              <a:off x="3590550" y="1413338"/>
              <a:ext cx="1884600" cy="354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B43737"/>
                  </a:solidFill>
                  <a:effectLst/>
                  <a:uLnTx/>
                  <a:uFillTx/>
                  <a:latin typeface="Arial" panose="020B0604020202020204" pitchFamily="34" charset="0"/>
                  <a:ea typeface="Fira Sans Extra Condensed Medium"/>
                  <a:cs typeface="Arial" panose="020B0604020202020204" pitchFamily="34" charset="0"/>
                  <a:sym typeface="Fira Sans Extra Condensed Medium"/>
                </a:rPr>
                <a:t>1. Radicación</a:t>
              </a:r>
              <a:endParaRPr kumimoji="0" sz="1400" b="1" i="0" u="none" strike="noStrike" kern="1200" cap="none" spc="0" normalizeH="0" baseline="0" noProof="0" dirty="0">
                <a:ln>
                  <a:noFill/>
                </a:ln>
                <a:solidFill>
                  <a:srgbClr val="B43737"/>
                </a:solidFill>
                <a:effectLst/>
                <a:uLnTx/>
                <a:uFillTx/>
                <a:latin typeface="Arial" panose="020B0604020202020204" pitchFamily="34" charset="0"/>
                <a:ea typeface="Fira Sans Extra Condensed Medium"/>
                <a:cs typeface="Arial" panose="020B0604020202020204" pitchFamily="34" charset="0"/>
                <a:sym typeface="Fira Sans Extra Condensed Medium"/>
              </a:endParaRPr>
            </a:p>
          </p:txBody>
        </p:sp>
      </p:grpSp>
      <p:grpSp>
        <p:nvGrpSpPr>
          <p:cNvPr id="33" name="Google Shape;162;p17">
            <a:extLst>
              <a:ext uri="{FF2B5EF4-FFF2-40B4-BE49-F238E27FC236}">
                <a16:creationId xmlns:a16="http://schemas.microsoft.com/office/drawing/2014/main" id="{3794E737-3E41-4E5B-9225-653495F647E9}"/>
              </a:ext>
            </a:extLst>
          </p:cNvPr>
          <p:cNvGrpSpPr/>
          <p:nvPr/>
        </p:nvGrpSpPr>
        <p:grpSpPr>
          <a:xfrm>
            <a:off x="2929645" y="1340596"/>
            <a:ext cx="2030042" cy="1036849"/>
            <a:chOff x="3445108" y="1413338"/>
            <a:chExt cx="2030042" cy="1036849"/>
          </a:xfrm>
        </p:grpSpPr>
        <p:sp>
          <p:nvSpPr>
            <p:cNvPr id="34" name="Google Shape;163;p17">
              <a:extLst>
                <a:ext uri="{FF2B5EF4-FFF2-40B4-BE49-F238E27FC236}">
                  <a16:creationId xmlns:a16="http://schemas.microsoft.com/office/drawing/2014/main" id="{607B6B4D-51A0-4420-8CF5-E26C197ECE3A}"/>
                </a:ext>
              </a:extLst>
            </p:cNvPr>
            <p:cNvSpPr txBox="1"/>
            <p:nvPr/>
          </p:nvSpPr>
          <p:spPr>
            <a:xfrm>
              <a:off x="3445108" y="1685187"/>
              <a:ext cx="2030042" cy="765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marR="0" lvl="0" indent="0" algn="just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Roboto"/>
                  <a:cs typeface="Arial" panose="020B0604020202020204" pitchFamily="34" charset="0"/>
                  <a:sym typeface="Roboto"/>
                </a:rPr>
                <a:t>La Dependencia del Servicio al Ciudadano debe asignar la legalización al funcionario de la Secretaría.</a:t>
              </a:r>
              <a:endParaRPr kumimoji="0" lang="es-CO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endParaRPr>
            </a:p>
          </p:txBody>
        </p:sp>
        <p:sp>
          <p:nvSpPr>
            <p:cNvPr id="35" name="Google Shape;164;p17">
              <a:extLst>
                <a:ext uri="{FF2B5EF4-FFF2-40B4-BE49-F238E27FC236}">
                  <a16:creationId xmlns:a16="http://schemas.microsoft.com/office/drawing/2014/main" id="{0B8321D2-6A32-4549-ADD9-48D4FCAB91F4}"/>
                </a:ext>
              </a:extLst>
            </p:cNvPr>
            <p:cNvSpPr txBox="1"/>
            <p:nvPr/>
          </p:nvSpPr>
          <p:spPr>
            <a:xfrm>
              <a:off x="3590550" y="1413338"/>
              <a:ext cx="1884600" cy="354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B43737"/>
                  </a:solidFill>
                  <a:effectLst/>
                  <a:uLnTx/>
                  <a:uFillTx/>
                  <a:latin typeface="Arial" panose="020B0604020202020204" pitchFamily="34" charset="0"/>
                  <a:ea typeface="Fira Sans Extra Condensed Medium"/>
                  <a:cs typeface="Arial" panose="020B0604020202020204" pitchFamily="34" charset="0"/>
                  <a:sym typeface="Fira Sans Extra Condensed Medium"/>
                </a:rPr>
                <a:t>2. Asignación</a:t>
              </a:r>
              <a:r>
                <a:rPr kumimoji="0" lang="en" sz="1700" b="0" i="0" u="none" strike="noStrike" kern="1200" cap="none" spc="0" normalizeH="0" baseline="0" noProof="0" dirty="0">
                  <a:ln>
                    <a:noFill/>
                  </a:ln>
                  <a:solidFill>
                    <a:srgbClr val="B43737"/>
                  </a:solidFill>
                  <a:effectLst/>
                  <a:uLnTx/>
                  <a:uFillTx/>
                  <a:latin typeface="Arial" panose="020B0604020202020204" pitchFamily="34" charset="0"/>
                  <a:ea typeface="Fira Sans Extra Condensed Medium"/>
                  <a:cs typeface="Arial" panose="020B0604020202020204" pitchFamily="34" charset="0"/>
                  <a:sym typeface="Fira Sans Extra Condensed Medium"/>
                </a:rPr>
                <a:t> </a:t>
              </a:r>
              <a:endParaRPr kumimoji="0" sz="1700" b="0" i="0" u="none" strike="noStrike" kern="1200" cap="none" spc="0" normalizeH="0" baseline="0" noProof="0" dirty="0">
                <a:ln>
                  <a:noFill/>
                </a:ln>
                <a:solidFill>
                  <a:srgbClr val="B43737"/>
                </a:solidFill>
                <a:effectLst/>
                <a:uLnTx/>
                <a:uFillTx/>
                <a:latin typeface="Arial" panose="020B0604020202020204" pitchFamily="34" charset="0"/>
                <a:ea typeface="Fira Sans Extra Condensed Medium"/>
                <a:cs typeface="Arial" panose="020B0604020202020204" pitchFamily="34" charset="0"/>
                <a:sym typeface="Fira Sans Extra Condensed Medium"/>
              </a:endParaRPr>
            </a:p>
          </p:txBody>
        </p:sp>
      </p:grpSp>
      <p:grpSp>
        <p:nvGrpSpPr>
          <p:cNvPr id="36" name="Google Shape;162;p17">
            <a:extLst>
              <a:ext uri="{FF2B5EF4-FFF2-40B4-BE49-F238E27FC236}">
                <a16:creationId xmlns:a16="http://schemas.microsoft.com/office/drawing/2014/main" id="{275C8200-1B3B-4F03-AB8A-10FD3481F59B}"/>
              </a:ext>
            </a:extLst>
          </p:cNvPr>
          <p:cNvGrpSpPr/>
          <p:nvPr/>
        </p:nvGrpSpPr>
        <p:grpSpPr>
          <a:xfrm>
            <a:off x="6206834" y="1355096"/>
            <a:ext cx="2587910" cy="1036849"/>
            <a:chOff x="3590550" y="1413338"/>
            <a:chExt cx="1884600" cy="1036849"/>
          </a:xfrm>
        </p:grpSpPr>
        <p:sp>
          <p:nvSpPr>
            <p:cNvPr id="37" name="Google Shape;163;p17">
              <a:extLst>
                <a:ext uri="{FF2B5EF4-FFF2-40B4-BE49-F238E27FC236}">
                  <a16:creationId xmlns:a16="http://schemas.microsoft.com/office/drawing/2014/main" id="{1D42A983-6C5C-4725-BBAB-8427E113EFD1}"/>
                </a:ext>
              </a:extLst>
            </p:cNvPr>
            <p:cNvSpPr txBox="1"/>
            <p:nvPr/>
          </p:nvSpPr>
          <p:spPr>
            <a:xfrm>
              <a:off x="3590550" y="1685187"/>
              <a:ext cx="1884600" cy="765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marR="0" lvl="0" indent="0" algn="just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Roboto"/>
                  <a:cs typeface="Arial" panose="020B0604020202020204" pitchFamily="34" charset="0"/>
                  <a:sym typeface="Roboto"/>
                </a:rPr>
                <a:t>El funcionario debe remitir el documento para la firma del funcionario autorizado en Cancillería</a:t>
              </a:r>
              <a:endParaRPr kumimoji="0" lang="es-CO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endParaRPr>
            </a:p>
          </p:txBody>
        </p:sp>
        <p:sp>
          <p:nvSpPr>
            <p:cNvPr id="38" name="Google Shape;164;p17">
              <a:extLst>
                <a:ext uri="{FF2B5EF4-FFF2-40B4-BE49-F238E27FC236}">
                  <a16:creationId xmlns:a16="http://schemas.microsoft.com/office/drawing/2014/main" id="{C96196B1-40A4-43D7-A7BD-26F7439AD2DD}"/>
                </a:ext>
              </a:extLst>
            </p:cNvPr>
            <p:cNvSpPr txBox="1"/>
            <p:nvPr/>
          </p:nvSpPr>
          <p:spPr>
            <a:xfrm>
              <a:off x="3590550" y="1413338"/>
              <a:ext cx="1884600" cy="354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B43737"/>
                  </a:solidFill>
                  <a:effectLst/>
                  <a:uLnTx/>
                  <a:uFillTx/>
                  <a:latin typeface="Arial" panose="020B0604020202020204" pitchFamily="34" charset="0"/>
                  <a:ea typeface="Fira Sans Extra Condensed Medium"/>
                  <a:cs typeface="Arial" panose="020B0604020202020204" pitchFamily="34" charset="0"/>
                  <a:sym typeface="Fira Sans Extra Condensed Medium"/>
                </a:rPr>
                <a:t>4. Se remite el documento para firma</a:t>
              </a:r>
              <a:endParaRPr kumimoji="0" sz="1400" b="1" i="0" u="none" strike="noStrike" kern="1200" cap="none" spc="0" normalizeH="0" baseline="0" noProof="0" dirty="0">
                <a:ln>
                  <a:noFill/>
                </a:ln>
                <a:solidFill>
                  <a:srgbClr val="B43737"/>
                </a:solidFill>
                <a:effectLst/>
                <a:uLnTx/>
                <a:uFillTx/>
                <a:latin typeface="Arial" panose="020B0604020202020204" pitchFamily="34" charset="0"/>
                <a:ea typeface="Fira Sans Extra Condensed Medium"/>
                <a:cs typeface="Arial" panose="020B0604020202020204" pitchFamily="34" charset="0"/>
                <a:sym typeface="Fira Sans Extra Condensed Medium"/>
              </a:endParaRPr>
            </a:p>
          </p:txBody>
        </p:sp>
      </p:grpSp>
      <p:grpSp>
        <p:nvGrpSpPr>
          <p:cNvPr id="39" name="Google Shape;162;p17">
            <a:extLst>
              <a:ext uri="{FF2B5EF4-FFF2-40B4-BE49-F238E27FC236}">
                <a16:creationId xmlns:a16="http://schemas.microsoft.com/office/drawing/2014/main" id="{3C4182E7-E1C7-4627-9D22-33EE4A9D051A}"/>
              </a:ext>
            </a:extLst>
          </p:cNvPr>
          <p:cNvGrpSpPr/>
          <p:nvPr/>
        </p:nvGrpSpPr>
        <p:grpSpPr>
          <a:xfrm>
            <a:off x="8088317" y="4231389"/>
            <a:ext cx="3144869" cy="1036849"/>
            <a:chOff x="3590549" y="1413338"/>
            <a:chExt cx="2677984" cy="1036849"/>
          </a:xfrm>
        </p:grpSpPr>
        <p:sp>
          <p:nvSpPr>
            <p:cNvPr id="40" name="Google Shape;163;p17">
              <a:extLst>
                <a:ext uri="{FF2B5EF4-FFF2-40B4-BE49-F238E27FC236}">
                  <a16:creationId xmlns:a16="http://schemas.microsoft.com/office/drawing/2014/main" id="{A375241B-37CB-4391-B7FD-31BF86E8A8AB}"/>
                </a:ext>
              </a:extLst>
            </p:cNvPr>
            <p:cNvSpPr txBox="1"/>
            <p:nvPr/>
          </p:nvSpPr>
          <p:spPr>
            <a:xfrm>
              <a:off x="3590549" y="1685187"/>
              <a:ext cx="2677984" cy="765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marR="0" lvl="0" indent="0" algn="just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Roboto"/>
                  <a:cs typeface="Arial" panose="020B0604020202020204" pitchFamily="34" charset="0"/>
                  <a:sym typeface="Roboto"/>
                </a:rPr>
                <a:t>El funcionario de la Secretaría inscrito en la Cancillería firma el documento y luego de esto quedará finalizada la legalización. Automáticamente llegará un correo al ciudadano con el certificado de legalización expedido por la Secretaría respectiva.</a:t>
              </a:r>
              <a:endParaRPr kumimoji="0" lang="es-CO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endParaRPr>
            </a:p>
          </p:txBody>
        </p:sp>
        <p:sp>
          <p:nvSpPr>
            <p:cNvPr id="41" name="Google Shape;164;p17">
              <a:extLst>
                <a:ext uri="{FF2B5EF4-FFF2-40B4-BE49-F238E27FC236}">
                  <a16:creationId xmlns:a16="http://schemas.microsoft.com/office/drawing/2014/main" id="{680E574D-1133-42BD-B853-F0C924509138}"/>
                </a:ext>
              </a:extLst>
            </p:cNvPr>
            <p:cNvSpPr txBox="1"/>
            <p:nvPr/>
          </p:nvSpPr>
          <p:spPr>
            <a:xfrm>
              <a:off x="3590550" y="1413338"/>
              <a:ext cx="1884600" cy="354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B43737"/>
                  </a:solidFill>
                  <a:effectLst/>
                  <a:uLnTx/>
                  <a:uFillTx/>
                  <a:latin typeface="Arial" panose="020B0604020202020204" pitchFamily="34" charset="0"/>
                  <a:ea typeface="Fira Sans Extra Condensed Medium"/>
                  <a:cs typeface="Arial" panose="020B0604020202020204" pitchFamily="34" charset="0"/>
                  <a:sym typeface="Fira Sans Extra Condensed Medium"/>
                </a:rPr>
                <a:t>5. Firma </a:t>
              </a:r>
              <a:endParaRPr kumimoji="0" sz="1400" b="1" i="0" u="none" strike="noStrike" kern="1200" cap="none" spc="0" normalizeH="0" baseline="0" noProof="0" dirty="0">
                <a:ln>
                  <a:noFill/>
                </a:ln>
                <a:solidFill>
                  <a:srgbClr val="B43737"/>
                </a:solidFill>
                <a:effectLst/>
                <a:uLnTx/>
                <a:uFillTx/>
                <a:latin typeface="Arial" panose="020B0604020202020204" pitchFamily="34" charset="0"/>
                <a:ea typeface="Fira Sans Extra Condensed Medium"/>
                <a:cs typeface="Arial" panose="020B0604020202020204" pitchFamily="34" charset="0"/>
                <a:sym typeface="Fira Sans Extra Condensed Medium"/>
              </a:endParaRPr>
            </a:p>
          </p:txBody>
        </p:sp>
      </p:grpSp>
      <p:sp>
        <p:nvSpPr>
          <p:cNvPr id="42" name="Elipse 41">
            <a:extLst>
              <a:ext uri="{FF2B5EF4-FFF2-40B4-BE49-F238E27FC236}">
                <a16:creationId xmlns:a16="http://schemas.microsoft.com/office/drawing/2014/main" id="{6D663995-F592-4539-B2F9-D6A20454FD27}"/>
              </a:ext>
            </a:extLst>
          </p:cNvPr>
          <p:cNvSpPr/>
          <p:nvPr/>
        </p:nvSpPr>
        <p:spPr>
          <a:xfrm>
            <a:off x="1814058" y="2882775"/>
            <a:ext cx="933661" cy="741572"/>
          </a:xfrm>
          <a:prstGeom prst="ellipse">
            <a:avLst/>
          </a:prstGeom>
          <a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7000" r="-7000"/>
            </a:stretch>
          </a:blipFill>
        </p:spPr>
        <p:style>
          <a:lnRef idx="2">
            <a:schemeClr val="accent3">
              <a:shade val="80000"/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pic>
        <p:nvPicPr>
          <p:cNvPr id="43" name="Content Placeholder 1">
            <a:extLst>
              <a:ext uri="{FF2B5EF4-FFF2-40B4-BE49-F238E27FC236}">
                <a16:creationId xmlns:a16="http://schemas.microsoft.com/office/drawing/2014/main" id="{BC474C53-B512-444F-87B5-3FB94DCD32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65598" y="2894851"/>
            <a:ext cx="811820" cy="823232"/>
          </a:xfrm>
          <a:prstGeom prst="ellipse">
            <a:avLst/>
          </a:prstGeom>
        </p:spPr>
      </p:pic>
      <p:sp>
        <p:nvSpPr>
          <p:cNvPr id="44" name="Elipse 43">
            <a:extLst>
              <a:ext uri="{FF2B5EF4-FFF2-40B4-BE49-F238E27FC236}">
                <a16:creationId xmlns:a16="http://schemas.microsoft.com/office/drawing/2014/main" id="{EACEC3AA-961D-4329-ACC1-072D5F0D19C6}"/>
              </a:ext>
            </a:extLst>
          </p:cNvPr>
          <p:cNvSpPr/>
          <p:nvPr/>
        </p:nvSpPr>
        <p:spPr>
          <a:xfrm>
            <a:off x="5248533" y="2882775"/>
            <a:ext cx="768576" cy="780586"/>
          </a:xfrm>
          <a:prstGeom prst="ellipse">
            <a:avLst/>
          </a:prstGeom>
          <a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3">
              <a:alpha val="90000"/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lt1">
              <a:alpha val="90000"/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45" name="Google Shape;2197;p65">
            <a:extLst>
              <a:ext uri="{FF2B5EF4-FFF2-40B4-BE49-F238E27FC236}">
                <a16:creationId xmlns:a16="http://schemas.microsoft.com/office/drawing/2014/main" id="{D99CC46F-65AC-44E1-92B6-5A559E5C4539}"/>
              </a:ext>
            </a:extLst>
          </p:cNvPr>
          <p:cNvSpPr/>
          <p:nvPr/>
        </p:nvSpPr>
        <p:spPr>
          <a:xfrm rot="10800000">
            <a:off x="9734219" y="3389761"/>
            <a:ext cx="1644296" cy="888614"/>
          </a:xfrm>
          <a:custGeom>
            <a:avLst/>
            <a:gdLst/>
            <a:ahLst/>
            <a:cxnLst/>
            <a:rect l="l" t="t" r="r" b="b"/>
            <a:pathLst>
              <a:path w="44066" h="22050" fill="none" extrusionOk="0">
                <a:moveTo>
                  <a:pt x="1" y="22050"/>
                </a:moveTo>
                <a:cubicBezTo>
                  <a:pt x="1" y="9874"/>
                  <a:pt x="9874" y="1"/>
                  <a:pt x="22050" y="1"/>
                </a:cubicBezTo>
                <a:cubicBezTo>
                  <a:pt x="34192" y="1"/>
                  <a:pt x="44065" y="9874"/>
                  <a:pt x="44065" y="22050"/>
                </a:cubicBezTo>
              </a:path>
            </a:pathLst>
          </a:custGeom>
          <a:solidFill>
            <a:schemeClr val="accent4"/>
          </a:solidFill>
          <a:ln w="19050" cap="rnd" cmpd="sng">
            <a:solidFill>
              <a:schemeClr val="accent4"/>
            </a:solidFill>
            <a:prstDash val="solid"/>
            <a:miter lim="33357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6" name="Google Shape;2192;p65">
            <a:extLst>
              <a:ext uri="{FF2B5EF4-FFF2-40B4-BE49-F238E27FC236}">
                <a16:creationId xmlns:a16="http://schemas.microsoft.com/office/drawing/2014/main" id="{0B097510-2ECC-4D37-ABC0-07426B879B17}"/>
              </a:ext>
            </a:extLst>
          </p:cNvPr>
          <p:cNvSpPr/>
          <p:nvPr/>
        </p:nvSpPr>
        <p:spPr>
          <a:xfrm>
            <a:off x="9938876" y="2639268"/>
            <a:ext cx="1336127" cy="1364169"/>
          </a:xfrm>
          <a:prstGeom prst="ellipse">
            <a:avLst/>
          </a:prstGeom>
          <a:solidFill>
            <a:srgbClr val="B4373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7" name="Elipse 46">
            <a:extLst>
              <a:ext uri="{FF2B5EF4-FFF2-40B4-BE49-F238E27FC236}">
                <a16:creationId xmlns:a16="http://schemas.microsoft.com/office/drawing/2014/main" id="{F15E4D50-408A-4DE9-8B9B-5AB694F16939}"/>
              </a:ext>
            </a:extLst>
          </p:cNvPr>
          <p:cNvSpPr/>
          <p:nvPr/>
        </p:nvSpPr>
        <p:spPr>
          <a:xfrm>
            <a:off x="8406251" y="2819451"/>
            <a:ext cx="972869" cy="898632"/>
          </a:xfrm>
          <a:prstGeom prst="ellipse">
            <a:avLst/>
          </a:prstGeom>
          <a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19000" r="-19000"/>
            </a:stretch>
          </a:blipFill>
        </p:spPr>
        <p:style>
          <a:lnRef idx="2">
            <a:schemeClr val="accent3">
              <a:shade val="80000"/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48" name="Elipse 47">
            <a:extLst>
              <a:ext uri="{FF2B5EF4-FFF2-40B4-BE49-F238E27FC236}">
                <a16:creationId xmlns:a16="http://schemas.microsoft.com/office/drawing/2014/main" id="{BDA009F5-8A92-444E-96F9-4BC86F56DBD8}"/>
              </a:ext>
            </a:extLst>
          </p:cNvPr>
          <p:cNvSpPr/>
          <p:nvPr/>
        </p:nvSpPr>
        <p:spPr>
          <a:xfrm>
            <a:off x="6740996" y="2782753"/>
            <a:ext cx="1047389" cy="1047427"/>
          </a:xfrm>
          <a:prstGeom prst="ellipse">
            <a:avLst/>
          </a:prstGeom>
          <a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28000" r="-28000"/>
            </a:stretch>
          </a:blipFill>
        </p:spPr>
        <p:style>
          <a:lnRef idx="2">
            <a:schemeClr val="accent3">
              <a:shade val="80000"/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3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grpSp>
        <p:nvGrpSpPr>
          <p:cNvPr id="49" name="Google Shape;162;p17">
            <a:extLst>
              <a:ext uri="{FF2B5EF4-FFF2-40B4-BE49-F238E27FC236}">
                <a16:creationId xmlns:a16="http://schemas.microsoft.com/office/drawing/2014/main" id="{551B7E98-8CC7-4DB9-82CE-1FC2FE016323}"/>
              </a:ext>
            </a:extLst>
          </p:cNvPr>
          <p:cNvGrpSpPr/>
          <p:nvPr/>
        </p:nvGrpSpPr>
        <p:grpSpPr>
          <a:xfrm>
            <a:off x="9860267" y="958096"/>
            <a:ext cx="1884600" cy="1036849"/>
            <a:chOff x="3590550" y="1413338"/>
            <a:chExt cx="1884600" cy="1036849"/>
          </a:xfrm>
        </p:grpSpPr>
        <p:sp>
          <p:nvSpPr>
            <p:cNvPr id="50" name="Google Shape;163;p17">
              <a:extLst>
                <a:ext uri="{FF2B5EF4-FFF2-40B4-BE49-F238E27FC236}">
                  <a16:creationId xmlns:a16="http://schemas.microsoft.com/office/drawing/2014/main" id="{B2F7ADB1-3668-48A9-A8BC-A76B0BBCA58C}"/>
                </a:ext>
              </a:extLst>
            </p:cNvPr>
            <p:cNvSpPr txBox="1"/>
            <p:nvPr/>
          </p:nvSpPr>
          <p:spPr>
            <a:xfrm>
              <a:off x="3590550" y="1685187"/>
              <a:ext cx="1884600" cy="765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marR="0" lvl="0" indent="0" algn="just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Roboto"/>
                  <a:cs typeface="Arial" panose="020B0604020202020204" pitchFamily="34" charset="0"/>
                  <a:sym typeface="Roboto"/>
                </a:rPr>
                <a:t>Cuando la legalización es finalizada en la Secretaría de Educación el ciudadano debe realizar el trámite en el Ministerio de Relaciones Exteriores</a:t>
              </a:r>
              <a:endParaRPr kumimoji="0" lang="es-CO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endParaRPr>
            </a:p>
          </p:txBody>
        </p:sp>
        <p:sp>
          <p:nvSpPr>
            <p:cNvPr id="51" name="Google Shape;164;p17">
              <a:extLst>
                <a:ext uri="{FF2B5EF4-FFF2-40B4-BE49-F238E27FC236}">
                  <a16:creationId xmlns:a16="http://schemas.microsoft.com/office/drawing/2014/main" id="{BE894CEF-F69B-4B7F-83A7-69BD226DE3FE}"/>
                </a:ext>
              </a:extLst>
            </p:cNvPr>
            <p:cNvSpPr txBox="1"/>
            <p:nvPr/>
          </p:nvSpPr>
          <p:spPr>
            <a:xfrm>
              <a:off x="3590550" y="1413338"/>
              <a:ext cx="1884600" cy="354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B43737"/>
                  </a:solidFill>
                  <a:effectLst/>
                  <a:uLnTx/>
                  <a:uFillTx/>
                  <a:latin typeface="Arial" panose="020B0604020202020204" pitchFamily="34" charset="0"/>
                  <a:ea typeface="Fira Sans Extra Condensed Medium"/>
                  <a:cs typeface="Arial" panose="020B0604020202020204" pitchFamily="34" charset="0"/>
                  <a:sym typeface="Fira Sans Extra Condensed Medium"/>
                </a:rPr>
                <a:t>6. Ciudadano</a:t>
              </a:r>
              <a:endParaRPr kumimoji="0" sz="1200" b="1" i="0" u="none" strike="noStrike" kern="1200" cap="none" spc="0" normalizeH="0" baseline="0" noProof="0" dirty="0">
                <a:ln>
                  <a:noFill/>
                </a:ln>
                <a:solidFill>
                  <a:srgbClr val="B43737"/>
                </a:solidFill>
                <a:effectLst/>
                <a:uLnTx/>
                <a:uFillTx/>
                <a:latin typeface="Arial" panose="020B0604020202020204" pitchFamily="34" charset="0"/>
                <a:ea typeface="Fira Sans Extra Condensed Medium"/>
                <a:cs typeface="Arial" panose="020B0604020202020204" pitchFamily="34" charset="0"/>
                <a:sym typeface="Fira Sans Extra Condensed Medium"/>
              </a:endParaRPr>
            </a:p>
          </p:txBody>
        </p:sp>
      </p:grpSp>
      <p:pic>
        <p:nvPicPr>
          <p:cNvPr id="4" name="Imagen 3">
            <a:extLst>
              <a:ext uri="{FF2B5EF4-FFF2-40B4-BE49-F238E27FC236}">
                <a16:creationId xmlns:a16="http://schemas.microsoft.com/office/drawing/2014/main" id="{86CC899C-931E-4303-9AD2-A2707D4E440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010142" y="3045876"/>
            <a:ext cx="1180412" cy="355011"/>
          </a:xfrm>
          <a:prstGeom prst="rect">
            <a:avLst/>
          </a:prstGeom>
        </p:spPr>
      </p:pic>
      <p:sp>
        <p:nvSpPr>
          <p:cNvPr id="53" name="CuadroTexto 52">
            <a:extLst>
              <a:ext uri="{FF2B5EF4-FFF2-40B4-BE49-F238E27FC236}">
                <a16:creationId xmlns:a16="http://schemas.microsoft.com/office/drawing/2014/main" id="{98E79FED-3F6D-40B6-8FD3-D3C8FBFA4A78}"/>
              </a:ext>
            </a:extLst>
          </p:cNvPr>
          <p:cNvSpPr txBox="1"/>
          <p:nvPr/>
        </p:nvSpPr>
        <p:spPr>
          <a:xfrm>
            <a:off x="424806" y="305643"/>
            <a:ext cx="658873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Ruta de Legalización en la Secretaría de Educación</a:t>
            </a:r>
          </a:p>
        </p:txBody>
      </p:sp>
    </p:spTree>
    <p:extLst>
      <p:ext uri="{BB962C8B-B14F-4D97-AF65-F5344CB8AC3E}">
        <p14:creationId xmlns:p14="http://schemas.microsoft.com/office/powerpoint/2010/main" val="372409722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6">
            <a:extLst>
              <a:ext uri="{FF2B5EF4-FFF2-40B4-BE49-F238E27FC236}">
                <a16:creationId xmlns:a16="http://schemas.microsoft.com/office/drawing/2014/main" id="{72FAEA24-8683-3C81-7930-AA86EA1131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00994" y="0"/>
            <a:ext cx="10515600" cy="834537"/>
          </a:xfrm>
        </p:spPr>
        <p:txBody>
          <a:bodyPr>
            <a:normAutofit/>
          </a:bodyPr>
          <a:lstStyle/>
          <a:p>
            <a:r>
              <a:rPr lang="es-ES" sz="2000" b="1" dirty="0">
                <a:latin typeface="Verdana" panose="020B0604030504040204" pitchFamily="34" charset="0"/>
                <a:ea typeface="Verdana" panose="020B0604030504040204" pitchFamily="34" charset="0"/>
              </a:rPr>
              <a:t>Rol Ciudadano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E7DD871E-9050-4839-F60E-6051114C0399}"/>
              </a:ext>
            </a:extLst>
          </p:cNvPr>
          <p:cNvSpPr txBox="1"/>
          <p:nvPr/>
        </p:nvSpPr>
        <p:spPr>
          <a:xfrm>
            <a:off x="5225409" y="6639446"/>
            <a:ext cx="174118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sz="1100" b="1">
                <a:solidFill>
                  <a:schemeClr val="bg1"/>
                </a:solidFill>
                <a:latin typeface="Helvetica" pitchFamily="2" charset="0"/>
              </a:rPr>
              <a:t>www.---------------.gov.co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D0235082-2EEE-45A6-8424-DC7C13DBB5F7}"/>
              </a:ext>
            </a:extLst>
          </p:cNvPr>
          <p:cNvSpPr txBox="1"/>
          <p:nvPr/>
        </p:nvSpPr>
        <p:spPr>
          <a:xfrm>
            <a:off x="594360" y="1440153"/>
            <a:ext cx="10758268" cy="41451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 defTabSz="457200">
              <a:defRPr/>
            </a:pPr>
            <a:r>
              <a:rPr lang="es-ES" sz="20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El ciudadano debe estar registrado en la Secretaría de Educación para poder realizar el trámite de legalización en la Secretaría de Educación.</a:t>
            </a:r>
          </a:p>
          <a:p>
            <a:pPr lvl="0" algn="just" defTabSz="457200">
              <a:defRPr/>
            </a:pPr>
            <a:endParaRPr lang="es-ES" sz="2000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742950" lvl="1" indent="-285750" algn="just" defTabSz="457200">
              <a:buFont typeface="Arial" panose="020B0604020202020204" pitchFamily="34" charset="0"/>
              <a:buChar char="•"/>
              <a:defRPr/>
            </a:pPr>
            <a:r>
              <a:rPr lang="es-ES" sz="20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Debe realizar una nueva radicación por cada documento a legalizar.</a:t>
            </a:r>
          </a:p>
          <a:p>
            <a:pPr marL="742950" lvl="1" indent="-285750" algn="just" defTabSz="457200">
              <a:buFont typeface="Arial" panose="020B0604020202020204" pitchFamily="34" charset="0"/>
              <a:buChar char="•"/>
              <a:defRPr/>
            </a:pPr>
            <a:r>
              <a:rPr lang="es-ES" sz="20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Permite tomar los datos de la ultima legalización para evitar completar nuevamente todo el formulario y simplemente agregar un nuevo documento.</a:t>
            </a:r>
            <a:endParaRPr lang="es-CO" sz="2000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742950" lvl="1" indent="-285750" algn="just" defTabSz="457200">
              <a:buFont typeface="Arial" panose="020B0604020202020204" pitchFamily="34" charset="0"/>
              <a:buChar char="•"/>
              <a:defRPr/>
            </a:pPr>
            <a:r>
              <a:rPr lang="es-CO" sz="20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Llega al correo y al SAC el certificado de legalización junto al documento al momento de ser aprobado.</a:t>
            </a:r>
          </a:p>
          <a:p>
            <a:pPr marL="742950" lvl="1" indent="-285750" algn="just" defTabSz="457200">
              <a:buFont typeface="Arial" panose="020B0604020202020204" pitchFamily="34" charset="0"/>
              <a:buChar char="•"/>
              <a:defRPr/>
            </a:pPr>
            <a:r>
              <a:rPr lang="es-CO" sz="20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Permite consultar estados de legalización, y tramites anteriores.</a:t>
            </a:r>
          </a:p>
          <a:p>
            <a:pPr marL="742950" lvl="1" indent="-285750" algn="just" defTabSz="457200">
              <a:buFont typeface="Arial" panose="020B0604020202020204" pitchFamily="34" charset="0"/>
              <a:buChar char="•"/>
              <a:defRPr/>
            </a:pPr>
            <a:r>
              <a:rPr lang="es-CO" sz="20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Permite la validación de los documentos legalizados mediante código QR.</a:t>
            </a:r>
          </a:p>
          <a:p>
            <a:pPr marL="742950" lvl="1" indent="-285750" algn="just" defTabSz="457200">
              <a:buFont typeface="Arial" panose="020B0604020202020204" pitchFamily="34" charset="0"/>
              <a:buChar char="•"/>
              <a:defRPr/>
            </a:pPr>
            <a:r>
              <a:rPr lang="es-CO" sz="20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Permite la validación con número de radicado y código de verificación.</a:t>
            </a:r>
          </a:p>
          <a:p>
            <a:pPr marL="342900" marR="0" lvl="0" indent="-342900" algn="just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"/>
              <a:tabLst/>
              <a:defRPr/>
            </a:pPr>
            <a:endParaRPr kumimoji="0" lang="es-CO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1" name="Imagen 10" descr="Mano sosteniendo un celular en la mano&#10;&#10;Descripción generada automáticamente">
            <a:extLst>
              <a:ext uri="{FF2B5EF4-FFF2-40B4-BE49-F238E27FC236}">
                <a16:creationId xmlns:a16="http://schemas.microsoft.com/office/drawing/2014/main" id="{8C145726-550B-DE16-B781-878F5E6B5D4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109"/>
          <a:stretch/>
        </p:blipFill>
        <p:spPr>
          <a:xfrm>
            <a:off x="10364876" y="4404534"/>
            <a:ext cx="2051718" cy="24534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06816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6">
            <a:extLst>
              <a:ext uri="{FF2B5EF4-FFF2-40B4-BE49-F238E27FC236}">
                <a16:creationId xmlns:a16="http://schemas.microsoft.com/office/drawing/2014/main" id="{72FAEA24-8683-3C81-7930-AA86EA1131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00994" y="0"/>
            <a:ext cx="10515600" cy="834537"/>
          </a:xfrm>
        </p:spPr>
        <p:txBody>
          <a:bodyPr>
            <a:normAutofit/>
          </a:bodyPr>
          <a:lstStyle/>
          <a:p>
            <a:pPr algn="just"/>
            <a:r>
              <a:rPr lang="es-ES" sz="2000" b="1" dirty="0">
                <a:latin typeface="Verdana" panose="020B0604030504040204" pitchFamily="34" charset="0"/>
                <a:ea typeface="Verdana" panose="020B0604030504040204" pitchFamily="34" charset="0"/>
              </a:rPr>
              <a:t>Rol Operador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E7DD871E-9050-4839-F60E-6051114C0399}"/>
              </a:ext>
            </a:extLst>
          </p:cNvPr>
          <p:cNvSpPr txBox="1"/>
          <p:nvPr/>
        </p:nvSpPr>
        <p:spPr>
          <a:xfrm>
            <a:off x="5225409" y="6639446"/>
            <a:ext cx="174118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sz="1100" b="1">
                <a:solidFill>
                  <a:schemeClr val="bg1"/>
                </a:solidFill>
                <a:latin typeface="Helvetica" pitchFamily="2" charset="0"/>
              </a:rPr>
              <a:t>www.---------------.gov.co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D0235082-2EEE-45A6-8424-DC7C13DBB5F7}"/>
              </a:ext>
            </a:extLst>
          </p:cNvPr>
          <p:cNvSpPr txBox="1"/>
          <p:nvPr/>
        </p:nvSpPr>
        <p:spPr>
          <a:xfrm>
            <a:off x="594360" y="1440153"/>
            <a:ext cx="10758268" cy="24038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es-ES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El operador de servicio al ciudadano de la Secretaría de Educación, debe estar consultado el botón de requerimiento sin asignar / Legalización.</a:t>
            </a:r>
          </a:p>
          <a:p>
            <a:pPr lvl="0" algn="just" defTabSz="457200">
              <a:defRPr/>
            </a:pPr>
            <a:endParaRPr lang="es-ES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342900" lvl="0" indent="-342900" algn="just" defTabSz="457200">
              <a:buFont typeface="Arial" panose="020B0604020202020204" pitchFamily="34" charset="0"/>
              <a:buChar char="•"/>
              <a:defRPr/>
            </a:pPr>
            <a:r>
              <a:rPr lang="es-ES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Permite la asignación de legalizaciones a funcionarios.</a:t>
            </a:r>
          </a:p>
          <a:p>
            <a:pPr marL="342900" lvl="0" indent="-342900" algn="just" defTabSz="457200">
              <a:buFont typeface="Arial" panose="020B0604020202020204" pitchFamily="34" charset="0"/>
              <a:buChar char="•"/>
              <a:defRPr/>
            </a:pPr>
            <a:r>
              <a:rPr lang="es-ES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El sistema escoge el eje temático y la fecha de vencimiento.</a:t>
            </a:r>
          </a:p>
          <a:p>
            <a:pPr marL="342900" lvl="0" indent="-342900" algn="just" defTabSz="457200">
              <a:buFont typeface="Arial" panose="020B0604020202020204" pitchFamily="34" charset="0"/>
              <a:buChar char="•"/>
              <a:defRPr/>
            </a:pPr>
            <a:r>
              <a:rPr lang="es-ES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Permite radicar tramites de legalización para ciudadanos</a:t>
            </a:r>
          </a:p>
          <a:p>
            <a:pPr marL="342900" lvl="0" indent="-342900" algn="just" defTabSz="457200">
              <a:buFont typeface="Arial" panose="020B0604020202020204" pitchFamily="34" charset="0"/>
              <a:buChar char="•"/>
              <a:defRPr/>
            </a:pPr>
            <a:r>
              <a:rPr lang="es-ES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Editar la información de legalización</a:t>
            </a:r>
          </a:p>
          <a:p>
            <a:pPr marL="342900" marR="0" lvl="0" indent="-342900" algn="just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"/>
              <a:tabLst/>
              <a:defRPr/>
            </a:pPr>
            <a:endParaRPr kumimoji="0" lang="es-CO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2" name="Grupo 1">
            <a:extLst>
              <a:ext uri="{FF2B5EF4-FFF2-40B4-BE49-F238E27FC236}">
                <a16:creationId xmlns:a16="http://schemas.microsoft.com/office/drawing/2014/main" id="{3D31AB46-47E1-4324-9E19-D735C99DD7D8}"/>
              </a:ext>
            </a:extLst>
          </p:cNvPr>
          <p:cNvGrpSpPr/>
          <p:nvPr/>
        </p:nvGrpSpPr>
        <p:grpSpPr>
          <a:xfrm>
            <a:off x="7145232" y="3829901"/>
            <a:ext cx="2499842" cy="2499842"/>
            <a:chOff x="7145232" y="3829901"/>
            <a:chExt cx="2499842" cy="2499842"/>
          </a:xfrm>
        </p:grpSpPr>
        <p:pic>
          <p:nvPicPr>
            <p:cNvPr id="12" name="Imagen 11">
              <a:extLst>
                <a:ext uri="{FF2B5EF4-FFF2-40B4-BE49-F238E27FC236}">
                  <a16:creationId xmlns:a16="http://schemas.microsoft.com/office/drawing/2014/main" id="{0305E8A8-0CA5-4539-96F1-2AACF8D8AA9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duotone>
                <a:prstClr val="black"/>
                <a:schemeClr val="tx2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145232" y="3829901"/>
              <a:ext cx="2499842" cy="2499842"/>
            </a:xfrm>
            <a:prstGeom prst="rect">
              <a:avLst/>
            </a:prstGeom>
          </p:spPr>
        </p:pic>
        <p:pic>
          <p:nvPicPr>
            <p:cNvPr id="8" name="Picture 3">
              <a:extLst>
                <a:ext uri="{FF2B5EF4-FFF2-40B4-BE49-F238E27FC236}">
                  <a16:creationId xmlns:a16="http://schemas.microsoft.com/office/drawing/2014/main" id="{AB30F835-F023-8554-394C-6A31D16BAF1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48190" y="5417847"/>
              <a:ext cx="1538341" cy="49412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5B9BD5"/>
                  </a:solidFill>
                </a14:hiddenFill>
              </a:ext>
              <a:ext uri="{91240B29-F687-4F45-9708-019B960494DF}">
                <a14:hiddenLine xmlns:a14="http://schemas.microsoft.com/office/drawing/2010/main" w="254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000000"/>
                    </a:outerShdw>
                  </a:effectLst>
                </a14:hiddenEffects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1637782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6">
            <a:extLst>
              <a:ext uri="{FF2B5EF4-FFF2-40B4-BE49-F238E27FC236}">
                <a16:creationId xmlns:a16="http://schemas.microsoft.com/office/drawing/2014/main" id="{72FAEA24-8683-3C81-7930-AA86EA1131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00994" y="0"/>
            <a:ext cx="10515600" cy="834537"/>
          </a:xfrm>
        </p:spPr>
        <p:txBody>
          <a:bodyPr>
            <a:normAutofit/>
          </a:bodyPr>
          <a:lstStyle/>
          <a:p>
            <a:r>
              <a:rPr lang="es-ES" sz="2000" b="1" dirty="0">
                <a:latin typeface="Verdana" panose="020B0604030504040204" pitchFamily="34" charset="0"/>
                <a:ea typeface="Verdana" panose="020B0604030504040204" pitchFamily="34" charset="0"/>
              </a:rPr>
              <a:t>Rol Funcionario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E7DD871E-9050-4839-F60E-6051114C0399}"/>
              </a:ext>
            </a:extLst>
          </p:cNvPr>
          <p:cNvSpPr txBox="1"/>
          <p:nvPr/>
        </p:nvSpPr>
        <p:spPr>
          <a:xfrm>
            <a:off x="5225409" y="6639446"/>
            <a:ext cx="174118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sz="1100" b="1">
                <a:solidFill>
                  <a:schemeClr val="bg1"/>
                </a:solidFill>
                <a:latin typeface="Helvetica" pitchFamily="2" charset="0"/>
              </a:rPr>
              <a:t>www.---------------.gov.co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D0235082-2EEE-45A6-8424-DC7C13DBB5F7}"/>
              </a:ext>
            </a:extLst>
          </p:cNvPr>
          <p:cNvSpPr txBox="1"/>
          <p:nvPr/>
        </p:nvSpPr>
        <p:spPr>
          <a:xfrm>
            <a:off x="594360" y="1440153"/>
            <a:ext cx="10758268" cy="33547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es-ES" sz="20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El funcionario encargado de recibir este tramite encontrará lo siguiente en el aplicativo SACv2:</a:t>
            </a:r>
          </a:p>
          <a:p>
            <a:pPr algn="just">
              <a:defRPr/>
            </a:pPr>
            <a:endParaRPr lang="es-ES" sz="2000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800100" lvl="1" indent="-342900" defTabSz="457200">
              <a:buFont typeface="Arial" panose="020B0604020202020204" pitchFamily="34" charset="0"/>
              <a:buChar char="•"/>
              <a:defRPr/>
            </a:pPr>
            <a:r>
              <a:rPr lang="es-CO" sz="20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Semáforo de legalizaciones asignadas.</a:t>
            </a:r>
          </a:p>
          <a:p>
            <a:pPr marL="800100" lvl="1" indent="-342900" defTabSz="457200">
              <a:buFont typeface="Arial" panose="020B0604020202020204" pitchFamily="34" charset="0"/>
              <a:buChar char="•"/>
              <a:defRPr/>
            </a:pPr>
            <a:r>
              <a:rPr lang="es-CO" sz="20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Generación de reporte</a:t>
            </a:r>
          </a:p>
          <a:p>
            <a:pPr marL="800100" lvl="1" indent="-342900" defTabSz="457200">
              <a:buFont typeface="Arial" panose="020B0604020202020204" pitchFamily="34" charset="0"/>
              <a:buChar char="•"/>
              <a:defRPr/>
            </a:pPr>
            <a:r>
              <a:rPr lang="es-CO" sz="20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Puede editar la información </a:t>
            </a:r>
          </a:p>
          <a:p>
            <a:pPr marL="800100" lvl="1" indent="-342900" defTabSz="457200">
              <a:buFont typeface="Arial" panose="020B0604020202020204" pitchFamily="34" charset="0"/>
              <a:buChar char="•"/>
              <a:defRPr/>
            </a:pPr>
            <a:r>
              <a:rPr lang="es-CO" sz="20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Permite cambiar estados de legalización:</a:t>
            </a:r>
          </a:p>
          <a:p>
            <a:pPr marL="1200150" lvl="2" indent="-285750" defTabSz="457200">
              <a:buFont typeface="Arial" panose="020B0604020202020204" pitchFamily="34" charset="0"/>
              <a:buChar char="•"/>
              <a:defRPr/>
            </a:pPr>
            <a:r>
              <a:rPr lang="es-CO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En tramite</a:t>
            </a:r>
          </a:p>
          <a:p>
            <a:pPr marL="1200150" lvl="2" indent="-285750" defTabSz="457200">
              <a:buFont typeface="Arial" panose="020B0604020202020204" pitchFamily="34" charset="0"/>
              <a:buChar char="•"/>
              <a:defRPr/>
            </a:pPr>
            <a:r>
              <a:rPr lang="es-CO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Para aprobación</a:t>
            </a:r>
          </a:p>
          <a:p>
            <a:pPr marL="1200150" lvl="2" indent="-285750" defTabSz="457200">
              <a:buFont typeface="Arial" panose="020B0604020202020204" pitchFamily="34" charset="0"/>
              <a:buChar char="•"/>
              <a:defRPr/>
            </a:pPr>
            <a:r>
              <a:rPr lang="es-CO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Aprobado</a:t>
            </a:r>
          </a:p>
          <a:p>
            <a:pPr marL="1200150" lvl="2" indent="-285750" defTabSz="457200">
              <a:buFont typeface="Arial" panose="020B0604020202020204" pitchFamily="34" charset="0"/>
              <a:buChar char="•"/>
              <a:defRPr/>
            </a:pPr>
            <a:r>
              <a:rPr lang="es-CO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Rechazado</a:t>
            </a:r>
            <a:endParaRPr kumimoji="0" lang="es-CO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Elipse 7">
            <a:extLst>
              <a:ext uri="{FF2B5EF4-FFF2-40B4-BE49-F238E27FC236}">
                <a16:creationId xmlns:a16="http://schemas.microsoft.com/office/drawing/2014/main" id="{FB59ED1F-AEE5-4672-BE7D-5D74D43B3E78}"/>
              </a:ext>
            </a:extLst>
          </p:cNvPr>
          <p:cNvSpPr/>
          <p:nvPr/>
        </p:nvSpPr>
        <p:spPr>
          <a:xfrm>
            <a:off x="7237837" y="3079723"/>
            <a:ext cx="2623615" cy="2477016"/>
          </a:xfrm>
          <a:prstGeom prst="ellipse">
            <a:avLst/>
          </a:prstGeom>
          <a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7000" r="-7000"/>
            </a:stretch>
          </a:blipFill>
        </p:spPr>
        <p:style>
          <a:lnRef idx="2">
            <a:schemeClr val="accent3">
              <a:shade val="80000"/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</p:spTree>
    <p:extLst>
      <p:ext uri="{BB962C8B-B14F-4D97-AF65-F5344CB8AC3E}">
        <p14:creationId xmlns:p14="http://schemas.microsoft.com/office/powerpoint/2010/main" val="33998414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6">
            <a:extLst>
              <a:ext uri="{FF2B5EF4-FFF2-40B4-BE49-F238E27FC236}">
                <a16:creationId xmlns:a16="http://schemas.microsoft.com/office/drawing/2014/main" id="{72FAEA24-8683-3C81-7930-AA86EA1131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00994" y="0"/>
            <a:ext cx="10515600" cy="834537"/>
          </a:xfrm>
        </p:spPr>
        <p:txBody>
          <a:bodyPr>
            <a:normAutofit/>
          </a:bodyPr>
          <a:lstStyle/>
          <a:p>
            <a:pPr algn="just"/>
            <a:r>
              <a:rPr lang="es-ES" sz="2000" b="1" dirty="0">
                <a:latin typeface="Verdana" panose="020B0604030504040204" pitchFamily="34" charset="0"/>
                <a:ea typeface="Verdana" panose="020B0604030504040204" pitchFamily="34" charset="0"/>
              </a:rPr>
              <a:t>Rol Administrador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E7DD871E-9050-4839-F60E-6051114C0399}"/>
              </a:ext>
            </a:extLst>
          </p:cNvPr>
          <p:cNvSpPr txBox="1"/>
          <p:nvPr/>
        </p:nvSpPr>
        <p:spPr>
          <a:xfrm>
            <a:off x="5225409" y="6639446"/>
            <a:ext cx="174118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sz="1100" b="1">
                <a:solidFill>
                  <a:schemeClr val="bg1"/>
                </a:solidFill>
                <a:latin typeface="Helvetica" pitchFamily="2" charset="0"/>
              </a:rPr>
              <a:t>www.---------------.gov.co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D0235082-2EEE-45A6-8424-DC7C13DBB5F7}"/>
              </a:ext>
            </a:extLst>
          </p:cNvPr>
          <p:cNvSpPr txBox="1"/>
          <p:nvPr/>
        </p:nvSpPr>
        <p:spPr>
          <a:xfrm>
            <a:off x="594360" y="1440153"/>
            <a:ext cx="10758268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  <a:defRPr/>
            </a:pPr>
            <a:r>
              <a:rPr lang="es-ES" sz="20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Permite definir los funcionarios que realizan legalizaciones.</a:t>
            </a:r>
          </a:p>
          <a:p>
            <a:pPr marL="342900" indent="-342900" algn="just">
              <a:buFont typeface="Arial" panose="020B0604020202020204" pitchFamily="34" charset="0"/>
              <a:buChar char="•"/>
              <a:defRPr/>
            </a:pPr>
            <a:r>
              <a:rPr lang="es-ES" sz="20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Permite definir los funcionarios que firman los certificados de legalización.</a:t>
            </a:r>
          </a:p>
          <a:p>
            <a:pPr marL="342900" indent="-342900" algn="just">
              <a:buFont typeface="Arial" panose="020B0604020202020204" pitchFamily="34" charset="0"/>
              <a:buChar char="•"/>
              <a:defRPr/>
            </a:pPr>
            <a:r>
              <a:rPr lang="es-ES" sz="20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Consulta de reporte de Legalización</a:t>
            </a:r>
          </a:p>
          <a:p>
            <a:pPr marL="342900" indent="-342900" algn="just">
              <a:buFont typeface="Arial" panose="020B0604020202020204" pitchFamily="34" charset="0"/>
              <a:buChar char="•"/>
              <a:defRPr/>
            </a:pPr>
            <a:r>
              <a:rPr lang="es-ES" sz="20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Configuración de soporte de pago</a:t>
            </a:r>
          </a:p>
        </p:txBody>
      </p:sp>
      <p:pic>
        <p:nvPicPr>
          <p:cNvPr id="8" name="Imagen 7" descr="Imagen en blanco y negro de una computadora&#10;&#10;Descripción generada automáticamente con confianza media">
            <a:extLst>
              <a:ext uri="{FF2B5EF4-FFF2-40B4-BE49-F238E27FC236}">
                <a16:creationId xmlns:a16="http://schemas.microsoft.com/office/drawing/2014/main" id="{060D98F4-90A6-2E44-376B-D6606CEA9FC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1096" y="2914484"/>
            <a:ext cx="3554601" cy="3746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40608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6">
            <a:extLst>
              <a:ext uri="{FF2B5EF4-FFF2-40B4-BE49-F238E27FC236}">
                <a16:creationId xmlns:a16="http://schemas.microsoft.com/office/drawing/2014/main" id="{72FAEA24-8683-3C81-7930-AA86EA1131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00994" y="0"/>
            <a:ext cx="10515600" cy="834537"/>
          </a:xfrm>
        </p:spPr>
        <p:txBody>
          <a:bodyPr>
            <a:normAutofit/>
          </a:bodyPr>
          <a:lstStyle/>
          <a:p>
            <a:r>
              <a:rPr lang="es-ES" sz="2000" b="1" dirty="0"/>
              <a:t>Entidades que no tienen aplicativo SAC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E7DD871E-9050-4839-F60E-6051114C0399}"/>
              </a:ext>
            </a:extLst>
          </p:cNvPr>
          <p:cNvSpPr txBox="1"/>
          <p:nvPr/>
        </p:nvSpPr>
        <p:spPr>
          <a:xfrm>
            <a:off x="5225409" y="6639446"/>
            <a:ext cx="174118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sz="1100" b="1">
                <a:solidFill>
                  <a:schemeClr val="bg1"/>
                </a:solidFill>
                <a:latin typeface="Helvetica" pitchFamily="2" charset="0"/>
              </a:rPr>
              <a:t>www.---------------.gov.co</a:t>
            </a:r>
          </a:p>
        </p:txBody>
      </p:sp>
      <p:graphicFrame>
        <p:nvGraphicFramePr>
          <p:cNvPr id="8" name="Tabla 7">
            <a:extLst>
              <a:ext uri="{FF2B5EF4-FFF2-40B4-BE49-F238E27FC236}">
                <a16:creationId xmlns:a16="http://schemas.microsoft.com/office/drawing/2014/main" id="{DD8E75C5-1553-4486-AD44-6E6B220F20D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46024749"/>
              </p:ext>
            </p:extLst>
          </p:nvPr>
        </p:nvGraphicFramePr>
        <p:xfrm>
          <a:off x="3921271" y="1386841"/>
          <a:ext cx="4434938" cy="4031000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4434938">
                  <a:extLst>
                    <a:ext uri="{9D8B030D-6E8A-4147-A177-3AD203B41FA5}">
                      <a16:colId xmlns:a16="http://schemas.microsoft.com/office/drawing/2014/main" val="2049571773"/>
                    </a:ext>
                  </a:extLst>
                </a:gridCol>
              </a:tblGrid>
              <a:tr h="403100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ENTIDAD TERRITORIAL CERTIFICADA</a:t>
                      </a:r>
                      <a:endParaRPr lang="es-CO" sz="1600" b="1" i="0" u="none" strike="noStrike" dirty="0">
                        <a:solidFill>
                          <a:schemeClr val="tx1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889436320"/>
                  </a:ext>
                </a:extLst>
              </a:tr>
              <a:tr h="403100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Bolívar</a:t>
                      </a:r>
                      <a:endParaRPr lang="es-CO" sz="1600" b="0" i="0" u="none" strike="noStrike" dirty="0">
                        <a:solidFill>
                          <a:schemeClr val="tx1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139070273"/>
                  </a:ext>
                </a:extLst>
              </a:tr>
              <a:tr h="403100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Itagüí</a:t>
                      </a:r>
                      <a:endParaRPr lang="es-CO" sz="1600" b="0" i="0" u="none" strike="noStrike" dirty="0">
                        <a:solidFill>
                          <a:schemeClr val="tx1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652756848"/>
                  </a:ext>
                </a:extLst>
              </a:tr>
              <a:tr h="403100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Manizales</a:t>
                      </a:r>
                      <a:endParaRPr lang="es-CO" sz="1600" b="0" i="0" u="none" strike="noStrike" dirty="0">
                        <a:solidFill>
                          <a:schemeClr val="tx1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272145966"/>
                  </a:ext>
                </a:extLst>
              </a:tr>
              <a:tr h="403100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Medellín</a:t>
                      </a:r>
                      <a:endParaRPr lang="es-CO" sz="1600" b="0" i="0" u="none" strike="noStrike" dirty="0">
                        <a:solidFill>
                          <a:schemeClr val="tx1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035163511"/>
                  </a:ext>
                </a:extLst>
              </a:tr>
              <a:tr h="403100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Palmira</a:t>
                      </a:r>
                      <a:endParaRPr lang="es-CO" sz="1600" b="0" i="0" u="none" strike="noStrike" dirty="0">
                        <a:solidFill>
                          <a:schemeClr val="tx1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578601178"/>
                  </a:ext>
                </a:extLst>
              </a:tr>
              <a:tr h="403100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Pereira</a:t>
                      </a:r>
                      <a:endParaRPr lang="es-CO" sz="1600" b="0" i="0" u="none" strike="noStrike" dirty="0">
                        <a:solidFill>
                          <a:schemeClr val="tx1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32406512"/>
                  </a:ext>
                </a:extLst>
              </a:tr>
              <a:tr h="403100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Risaralda</a:t>
                      </a:r>
                      <a:endParaRPr lang="es-CO" sz="1600" b="0" i="0" u="none" strike="noStrike" dirty="0">
                        <a:solidFill>
                          <a:schemeClr val="tx1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109635280"/>
                  </a:ext>
                </a:extLst>
              </a:tr>
              <a:tr h="403100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Santander</a:t>
                      </a:r>
                      <a:endParaRPr lang="es-CO" sz="1600" b="0" i="0" u="none" strike="noStrike" dirty="0">
                        <a:solidFill>
                          <a:schemeClr val="tx1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796316459"/>
                  </a:ext>
                </a:extLst>
              </a:tr>
              <a:tr h="403100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Yumbo</a:t>
                      </a:r>
                      <a:endParaRPr lang="es-CO" sz="1600" b="0" i="0" u="none" strike="noStrike" dirty="0">
                        <a:solidFill>
                          <a:schemeClr val="tx1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18206199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008813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>
            <a:extLst>
              <a:ext uri="{FF2B5EF4-FFF2-40B4-BE49-F238E27FC236}">
                <a16:creationId xmlns:a16="http://schemas.microsoft.com/office/drawing/2014/main" id="{3ED4369D-6414-318E-76F7-57BE0461DE3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2542" y="3429000"/>
            <a:ext cx="8560904" cy="746194"/>
          </a:xfrm>
        </p:spPr>
        <p:txBody>
          <a:bodyPr>
            <a:noAutofit/>
          </a:bodyPr>
          <a:lstStyle/>
          <a:p>
            <a:r>
              <a:rPr lang="es-CO" sz="3600" b="1" dirty="0">
                <a:solidFill>
                  <a:schemeClr val="bg1"/>
                </a:solidFill>
                <a:latin typeface="Helvetica" pitchFamily="2" charset="0"/>
              </a:rPr>
              <a:t>Legalización de documentos SACv2</a:t>
            </a:r>
          </a:p>
        </p:txBody>
      </p:sp>
      <p:pic>
        <p:nvPicPr>
          <p:cNvPr id="5" name="Gráfico 5160">
            <a:extLst>
              <a:ext uri="{FF2B5EF4-FFF2-40B4-BE49-F238E27FC236}">
                <a16:creationId xmlns:a16="http://schemas.microsoft.com/office/drawing/2014/main" id="{E5585FEC-C3D4-B81B-3E57-C637D46030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13659" y="4347984"/>
            <a:ext cx="6158670" cy="15745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297595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6">
            <a:extLst>
              <a:ext uri="{FF2B5EF4-FFF2-40B4-BE49-F238E27FC236}">
                <a16:creationId xmlns:a16="http://schemas.microsoft.com/office/drawing/2014/main" id="{72FAEA24-8683-3C81-7930-AA86EA1131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00994" y="0"/>
            <a:ext cx="10515600" cy="834537"/>
          </a:xfrm>
        </p:spPr>
        <p:txBody>
          <a:bodyPr>
            <a:normAutofit/>
          </a:bodyPr>
          <a:lstStyle/>
          <a:p>
            <a:r>
              <a:rPr lang="es-ES" sz="2000" b="1" dirty="0"/>
              <a:t>Cronograma de capacitaciones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E7DD871E-9050-4839-F60E-6051114C0399}"/>
              </a:ext>
            </a:extLst>
          </p:cNvPr>
          <p:cNvSpPr txBox="1"/>
          <p:nvPr/>
        </p:nvSpPr>
        <p:spPr>
          <a:xfrm>
            <a:off x="5225409" y="6639446"/>
            <a:ext cx="174118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sz="1100" b="1">
                <a:solidFill>
                  <a:schemeClr val="bg1"/>
                </a:solidFill>
                <a:latin typeface="Helvetica" pitchFamily="2" charset="0"/>
              </a:rPr>
              <a:t>www.---------------.gov.co</a:t>
            </a:r>
          </a:p>
        </p:txBody>
      </p:sp>
      <p:graphicFrame>
        <p:nvGraphicFramePr>
          <p:cNvPr id="8" name="Tabla 2">
            <a:extLst>
              <a:ext uri="{FF2B5EF4-FFF2-40B4-BE49-F238E27FC236}">
                <a16:creationId xmlns:a16="http://schemas.microsoft.com/office/drawing/2014/main" id="{77025ABC-816F-4D54-84B5-93E5B332E46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66962375"/>
              </p:ext>
            </p:extLst>
          </p:nvPr>
        </p:nvGraphicFramePr>
        <p:xfrm>
          <a:off x="2830730" y="1322139"/>
          <a:ext cx="7466818" cy="4076118"/>
        </p:xfrm>
        <a:graphic>
          <a:graphicData uri="http://schemas.openxmlformats.org/drawingml/2006/table">
            <a:tbl>
              <a:tblPr firstRow="1" bandRow="1">
                <a:tableStyleId>{616DA210-FB5B-4158-B5E0-FEB733F419BA}</a:tableStyleId>
              </a:tblPr>
              <a:tblGrid>
                <a:gridCol w="3733409">
                  <a:extLst>
                    <a:ext uri="{9D8B030D-6E8A-4147-A177-3AD203B41FA5}">
                      <a16:colId xmlns:a16="http://schemas.microsoft.com/office/drawing/2014/main" val="2326152294"/>
                    </a:ext>
                  </a:extLst>
                </a:gridCol>
                <a:gridCol w="3733409">
                  <a:extLst>
                    <a:ext uri="{9D8B030D-6E8A-4147-A177-3AD203B41FA5}">
                      <a16:colId xmlns:a16="http://schemas.microsoft.com/office/drawing/2014/main" val="3431728114"/>
                    </a:ext>
                  </a:extLst>
                </a:gridCol>
              </a:tblGrid>
              <a:tr h="496072">
                <a:tc gridSpan="2">
                  <a:txBody>
                    <a:bodyPr/>
                    <a:lstStyle/>
                    <a:p>
                      <a:pPr algn="ctr"/>
                      <a:r>
                        <a:rPr lang="es-ES" dirty="0"/>
                        <a:t>Cronograma de capacitación virtual</a:t>
                      </a:r>
                      <a:endParaRPr lang="es-CO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s-CO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49888759"/>
                  </a:ext>
                </a:extLst>
              </a:tr>
              <a:tr h="496072">
                <a:tc>
                  <a:txBody>
                    <a:bodyPr/>
                    <a:lstStyle/>
                    <a:p>
                      <a:pPr algn="ctr"/>
                      <a:r>
                        <a:rPr lang="es-ES" sz="1800" b="1" dirty="0">
                          <a:solidFill>
                            <a:prstClr val="black"/>
                          </a:solidFill>
                        </a:rPr>
                        <a:t>Fecha</a:t>
                      </a:r>
                      <a:endParaRPr lang="es-CO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b="1" dirty="0"/>
                        <a:t>Horario</a:t>
                      </a:r>
                      <a:endParaRPr lang="es-CO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98333805"/>
                  </a:ext>
                </a:extLst>
              </a:tr>
              <a:tr h="496072">
                <a:tc>
                  <a:txBody>
                    <a:bodyPr/>
                    <a:lstStyle/>
                    <a:p>
                      <a:pPr algn="ctr"/>
                      <a:r>
                        <a:rPr lang="es-ES" dirty="0"/>
                        <a:t>15 de Mayo 2023</a:t>
                      </a:r>
                      <a:endParaRPr lang="es-C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dirty="0"/>
                        <a:t>Presentación modulo de legalizaciones a las Secretarías de Educación Certificadas</a:t>
                      </a:r>
                    </a:p>
                    <a:p>
                      <a:pPr algn="ctr"/>
                      <a:endParaRPr lang="es-E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09751797"/>
                  </a:ext>
                </a:extLst>
              </a:tr>
              <a:tr h="516062">
                <a:tc>
                  <a:txBody>
                    <a:bodyPr/>
                    <a:lstStyle/>
                    <a:p>
                      <a:pPr algn="ctr"/>
                      <a:r>
                        <a:rPr lang="es-ES" dirty="0"/>
                        <a:t>23 de Mayo de 2023</a:t>
                      </a:r>
                      <a:endParaRPr lang="es-CO" dirty="0"/>
                    </a:p>
                  </a:txBody>
                  <a:tcPr/>
                </a:tc>
                <a:tc rowSpan="4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ES" dirty="0"/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ES" dirty="0"/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ES" dirty="0"/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ES" dirty="0"/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dirty="0"/>
                        <a:t>09:00 – 11:00 </a:t>
                      </a:r>
                      <a:endParaRPr lang="es-CO" dirty="0"/>
                    </a:p>
                    <a:p>
                      <a:pPr algn="ctr"/>
                      <a:endParaRPr lang="es-CO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44882712"/>
                  </a:ext>
                </a:extLst>
              </a:tr>
              <a:tr h="387047">
                <a:tc>
                  <a:txBody>
                    <a:bodyPr/>
                    <a:lstStyle/>
                    <a:p>
                      <a:pPr algn="ctr"/>
                      <a:r>
                        <a:rPr lang="es-ES" dirty="0"/>
                        <a:t>29 de mayo de 2023</a:t>
                      </a:r>
                      <a:endParaRPr lang="es-CO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endParaRPr lang="es-CO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68828044"/>
                  </a:ext>
                </a:extLst>
              </a:tr>
              <a:tr h="496072">
                <a:tc>
                  <a:txBody>
                    <a:bodyPr/>
                    <a:lstStyle/>
                    <a:p>
                      <a:pPr algn="ctr"/>
                      <a:r>
                        <a:rPr lang="es-ES" dirty="0"/>
                        <a:t>5 de junio de 2023</a:t>
                      </a:r>
                      <a:endParaRPr lang="es-CO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endParaRPr lang="es-CO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69928640"/>
                  </a:ext>
                </a:extLst>
              </a:tr>
              <a:tr h="496073">
                <a:tc>
                  <a:txBody>
                    <a:bodyPr/>
                    <a:lstStyle/>
                    <a:p>
                      <a:pPr algn="ctr"/>
                      <a:r>
                        <a:rPr lang="es-ES" dirty="0"/>
                        <a:t>13 de junio de 2023</a:t>
                      </a:r>
                      <a:endParaRPr lang="es-CO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endParaRPr lang="es-CO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02529861"/>
                  </a:ext>
                </a:extLst>
              </a:tr>
            </a:tbl>
          </a:graphicData>
        </a:graphic>
      </p:graphicFrame>
      <p:pic>
        <p:nvPicPr>
          <p:cNvPr id="3" name="Gráfico 2" descr="Marca de verificación">
            <a:extLst>
              <a:ext uri="{FF2B5EF4-FFF2-40B4-BE49-F238E27FC236}">
                <a16:creationId xmlns:a16="http://schemas.microsoft.com/office/drawing/2014/main" id="{D18C1D8E-AB80-4B67-9770-2EB1EADEE43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152335" y="2261889"/>
            <a:ext cx="422031" cy="422031"/>
          </a:xfrm>
          <a:prstGeom prst="rect">
            <a:avLst/>
          </a:prstGeom>
        </p:spPr>
      </p:pic>
      <p:pic>
        <p:nvPicPr>
          <p:cNvPr id="14" name="Gráfico 13" descr="Marca de verificación">
            <a:extLst>
              <a:ext uri="{FF2B5EF4-FFF2-40B4-BE49-F238E27FC236}">
                <a16:creationId xmlns:a16="http://schemas.microsoft.com/office/drawing/2014/main" id="{59C9EBE1-DFA8-4153-8489-E721EEFC9FD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152335" y="3503078"/>
            <a:ext cx="422031" cy="4220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733379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540212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ángulo 21">
            <a:extLst>
              <a:ext uri="{FF2B5EF4-FFF2-40B4-BE49-F238E27FC236}">
                <a16:creationId xmlns:a16="http://schemas.microsoft.com/office/drawing/2014/main" id="{4720DC81-42A2-E219-4FF2-85562D21DABE}"/>
              </a:ext>
            </a:extLst>
          </p:cNvPr>
          <p:cNvSpPr/>
          <p:nvPr/>
        </p:nvSpPr>
        <p:spPr>
          <a:xfrm>
            <a:off x="1" y="6415"/>
            <a:ext cx="3383586" cy="670624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s-CO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s-CO"/>
          </a:p>
        </p:txBody>
      </p:sp>
      <p:sp>
        <p:nvSpPr>
          <p:cNvPr id="23" name="Forma libre: forma 22">
            <a:extLst>
              <a:ext uri="{FF2B5EF4-FFF2-40B4-BE49-F238E27FC236}">
                <a16:creationId xmlns:a16="http://schemas.microsoft.com/office/drawing/2014/main" id="{C7E6ED08-61E9-D017-5611-BB5E52564F55}"/>
              </a:ext>
            </a:extLst>
          </p:cNvPr>
          <p:cNvSpPr/>
          <p:nvPr/>
        </p:nvSpPr>
        <p:spPr>
          <a:xfrm>
            <a:off x="431" y="3832706"/>
            <a:ext cx="12191567" cy="2886371"/>
          </a:xfrm>
          <a:custGeom>
            <a:avLst/>
            <a:gdLst>
              <a:gd name="connsiteX0" fmla="*/ 0 w 5435440"/>
              <a:gd name="connsiteY0" fmla="*/ 0 h 2148851"/>
              <a:gd name="connsiteX1" fmla="*/ 34285 w 5435440"/>
              <a:gd name="connsiteY1" fmla="*/ 31484 h 2148851"/>
              <a:gd name="connsiteX2" fmla="*/ 1906068 w 5435440"/>
              <a:gd name="connsiteY2" fmla="*/ 1805718 h 2148851"/>
              <a:gd name="connsiteX3" fmla="*/ 5295504 w 5435440"/>
              <a:gd name="connsiteY3" fmla="*/ 1783807 h 2148851"/>
              <a:gd name="connsiteX4" fmla="*/ 5435440 w 5435440"/>
              <a:gd name="connsiteY4" fmla="*/ 1775009 h 2148851"/>
              <a:gd name="connsiteX5" fmla="*/ 5435440 w 5435440"/>
              <a:gd name="connsiteY5" fmla="*/ 2148851 h 2148851"/>
              <a:gd name="connsiteX6" fmla="*/ 0 w 5435440"/>
              <a:gd name="connsiteY6" fmla="*/ 2148851 h 21488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435440" h="2148851">
                <a:moveTo>
                  <a:pt x="0" y="0"/>
                </a:moveTo>
                <a:lnTo>
                  <a:pt x="34285" y="31484"/>
                </a:lnTo>
                <a:cubicBezTo>
                  <a:pt x="394244" y="389350"/>
                  <a:pt x="929756" y="1564947"/>
                  <a:pt x="1906068" y="1805718"/>
                </a:cubicBezTo>
                <a:cubicBezTo>
                  <a:pt x="2609013" y="1979073"/>
                  <a:pt x="4069285" y="1864178"/>
                  <a:pt x="5295504" y="1783807"/>
                </a:cubicBezTo>
                <a:lnTo>
                  <a:pt x="5435440" y="1775009"/>
                </a:lnTo>
                <a:lnTo>
                  <a:pt x="5435440" y="2148851"/>
                </a:lnTo>
                <a:lnTo>
                  <a:pt x="0" y="2148851"/>
                </a:lnTo>
                <a:close/>
              </a:path>
            </a:pathLst>
          </a:custGeom>
          <a:solidFill>
            <a:srgbClr val="B437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>
              <a:defRPr lang="es-CO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s-CO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98BA228D-C279-3711-0691-E934ABEEC9D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-2880206" y="-264923"/>
            <a:ext cx="9144000" cy="935575"/>
          </a:xfrm>
        </p:spPr>
        <p:txBody>
          <a:bodyPr>
            <a:normAutofit/>
          </a:bodyPr>
          <a:lstStyle/>
          <a:p>
            <a:r>
              <a:rPr lang="es-ES" sz="2800" b="1" dirty="0">
                <a:latin typeface="Verdana" panose="020B0604030504040204" pitchFamily="34" charset="0"/>
                <a:ea typeface="Verdana" panose="020B0604030504040204" pitchFamily="34" charset="0"/>
              </a:rPr>
              <a:t>Agenda</a:t>
            </a:r>
            <a:endParaRPr lang="es-CO" sz="2800" b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963E9FF8-726C-C90D-F2BB-C32B8EBE4472}"/>
              </a:ext>
            </a:extLst>
          </p:cNvPr>
          <p:cNvSpPr txBox="1"/>
          <p:nvPr/>
        </p:nvSpPr>
        <p:spPr>
          <a:xfrm>
            <a:off x="5080339" y="6639446"/>
            <a:ext cx="203132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CO" sz="1100" b="1">
                <a:solidFill>
                  <a:schemeClr val="bg1"/>
                </a:solidFill>
                <a:latin typeface="Helvetica" pitchFamily="2" charset="0"/>
              </a:rPr>
              <a:t>www.mineducacion.gov.co</a:t>
            </a:r>
          </a:p>
        </p:txBody>
      </p:sp>
      <p:sp>
        <p:nvSpPr>
          <p:cNvPr id="5" name="Google Shape;888;p46">
            <a:extLst>
              <a:ext uri="{FF2B5EF4-FFF2-40B4-BE49-F238E27FC236}">
                <a16:creationId xmlns:a16="http://schemas.microsoft.com/office/drawing/2014/main" id="{AB4B0A61-006A-4362-959A-95BDAC1DA712}"/>
              </a:ext>
            </a:extLst>
          </p:cNvPr>
          <p:cNvSpPr/>
          <p:nvPr/>
        </p:nvSpPr>
        <p:spPr>
          <a:xfrm>
            <a:off x="6695051" y="1388945"/>
            <a:ext cx="892000" cy="892000"/>
          </a:xfrm>
          <a:prstGeom prst="ellipse">
            <a:avLst/>
          </a:prstGeom>
          <a:solidFill>
            <a:srgbClr val="B43737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6" name="Google Shape;889;p46">
            <a:extLst>
              <a:ext uri="{FF2B5EF4-FFF2-40B4-BE49-F238E27FC236}">
                <a16:creationId xmlns:a16="http://schemas.microsoft.com/office/drawing/2014/main" id="{9142E23A-4A14-4C4A-9179-BF8E9659C1FF}"/>
              </a:ext>
            </a:extLst>
          </p:cNvPr>
          <p:cNvSpPr/>
          <p:nvPr/>
        </p:nvSpPr>
        <p:spPr>
          <a:xfrm>
            <a:off x="1591482" y="3538527"/>
            <a:ext cx="892000" cy="892000"/>
          </a:xfrm>
          <a:prstGeom prst="ellipse">
            <a:avLst/>
          </a:prstGeom>
          <a:solidFill>
            <a:srgbClr val="B43737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7" name="Google Shape;892;p46">
            <a:extLst>
              <a:ext uri="{FF2B5EF4-FFF2-40B4-BE49-F238E27FC236}">
                <a16:creationId xmlns:a16="http://schemas.microsoft.com/office/drawing/2014/main" id="{87D5FCF9-BAC7-4966-89F1-14496E7447CC}"/>
              </a:ext>
            </a:extLst>
          </p:cNvPr>
          <p:cNvSpPr/>
          <p:nvPr/>
        </p:nvSpPr>
        <p:spPr>
          <a:xfrm>
            <a:off x="6695051" y="3746191"/>
            <a:ext cx="892000" cy="892000"/>
          </a:xfrm>
          <a:prstGeom prst="ellipse">
            <a:avLst/>
          </a:prstGeom>
          <a:solidFill>
            <a:srgbClr val="B43737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8" name="Google Shape;893;p46">
            <a:extLst>
              <a:ext uri="{FF2B5EF4-FFF2-40B4-BE49-F238E27FC236}">
                <a16:creationId xmlns:a16="http://schemas.microsoft.com/office/drawing/2014/main" id="{ED547680-DD3B-47A6-B640-516FF6B14D0C}"/>
              </a:ext>
            </a:extLst>
          </p:cNvPr>
          <p:cNvSpPr/>
          <p:nvPr/>
        </p:nvSpPr>
        <p:spPr>
          <a:xfrm>
            <a:off x="1591482" y="1390524"/>
            <a:ext cx="892000" cy="892000"/>
          </a:xfrm>
          <a:prstGeom prst="ellipse">
            <a:avLst/>
          </a:prstGeom>
          <a:solidFill>
            <a:srgbClr val="B43737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9" name="Google Shape;907;p46">
            <a:extLst>
              <a:ext uri="{FF2B5EF4-FFF2-40B4-BE49-F238E27FC236}">
                <a16:creationId xmlns:a16="http://schemas.microsoft.com/office/drawing/2014/main" id="{B269B4A5-5AF8-45B6-B331-25E040A368AD}"/>
              </a:ext>
            </a:extLst>
          </p:cNvPr>
          <p:cNvSpPr txBox="1">
            <a:spLocks/>
          </p:cNvSpPr>
          <p:nvPr/>
        </p:nvSpPr>
        <p:spPr>
          <a:xfrm>
            <a:off x="1591482" y="1390524"/>
            <a:ext cx="892000" cy="8920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b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01</a:t>
            </a:r>
          </a:p>
        </p:txBody>
      </p:sp>
      <p:sp>
        <p:nvSpPr>
          <p:cNvPr id="10" name="Google Shape;908;p46">
            <a:extLst>
              <a:ext uri="{FF2B5EF4-FFF2-40B4-BE49-F238E27FC236}">
                <a16:creationId xmlns:a16="http://schemas.microsoft.com/office/drawing/2014/main" id="{2479E859-67E6-454F-9835-5CEC7DD6046C}"/>
              </a:ext>
            </a:extLst>
          </p:cNvPr>
          <p:cNvSpPr txBox="1">
            <a:spLocks/>
          </p:cNvSpPr>
          <p:nvPr/>
        </p:nvSpPr>
        <p:spPr>
          <a:xfrm>
            <a:off x="6695051" y="3746191"/>
            <a:ext cx="892000" cy="8920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b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04</a:t>
            </a:r>
          </a:p>
        </p:txBody>
      </p:sp>
      <p:sp>
        <p:nvSpPr>
          <p:cNvPr id="11" name="Google Shape;909;p46">
            <a:extLst>
              <a:ext uri="{FF2B5EF4-FFF2-40B4-BE49-F238E27FC236}">
                <a16:creationId xmlns:a16="http://schemas.microsoft.com/office/drawing/2014/main" id="{80B87A61-89C7-4992-A989-F0FE6CC22F15}"/>
              </a:ext>
            </a:extLst>
          </p:cNvPr>
          <p:cNvSpPr txBox="1">
            <a:spLocks/>
          </p:cNvSpPr>
          <p:nvPr/>
        </p:nvSpPr>
        <p:spPr>
          <a:xfrm>
            <a:off x="6695051" y="1389012"/>
            <a:ext cx="892000" cy="8920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b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02</a:t>
            </a:r>
          </a:p>
        </p:txBody>
      </p:sp>
      <p:sp>
        <p:nvSpPr>
          <p:cNvPr id="12" name="Google Shape;911;p46">
            <a:extLst>
              <a:ext uri="{FF2B5EF4-FFF2-40B4-BE49-F238E27FC236}">
                <a16:creationId xmlns:a16="http://schemas.microsoft.com/office/drawing/2014/main" id="{5964B373-8DCF-4F12-A026-A58BC423A8EB}"/>
              </a:ext>
            </a:extLst>
          </p:cNvPr>
          <p:cNvSpPr txBox="1">
            <a:spLocks/>
          </p:cNvSpPr>
          <p:nvPr/>
        </p:nvSpPr>
        <p:spPr>
          <a:xfrm>
            <a:off x="1591482" y="3538594"/>
            <a:ext cx="892000" cy="8920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b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</a:p>
        </p:txBody>
      </p:sp>
      <p:sp>
        <p:nvSpPr>
          <p:cNvPr id="14" name="Google Shape;896;p46">
            <a:extLst>
              <a:ext uri="{FF2B5EF4-FFF2-40B4-BE49-F238E27FC236}">
                <a16:creationId xmlns:a16="http://schemas.microsoft.com/office/drawing/2014/main" id="{DE6D5FA2-867D-4112-AA15-F2B351EB5124}"/>
              </a:ext>
            </a:extLst>
          </p:cNvPr>
          <p:cNvSpPr txBox="1">
            <a:spLocks/>
          </p:cNvSpPr>
          <p:nvPr/>
        </p:nvSpPr>
        <p:spPr>
          <a:xfrm>
            <a:off x="8178019" y="1540930"/>
            <a:ext cx="3228400" cy="5592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>
            <a:lvl1pPr marL="228600" lvl="0" indent="-228600" algn="ctr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Arial" panose="020B0604020202020204" pitchFamily="34" charset="0"/>
              <a:buNone/>
              <a:defRPr sz="2533" b="0" i="0" kern="1200">
                <a:solidFill>
                  <a:srgbClr val="FFFFFF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marL="685800" lvl="1" indent="-228600" algn="ctr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Arial" panose="020B0604020202020204" pitchFamily="34" charset="0"/>
              <a:buNone/>
              <a:defRPr sz="37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ctr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Arial" panose="020B0604020202020204" pitchFamily="34" charset="0"/>
              <a:buNone/>
              <a:defRPr sz="37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ctr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Arial" panose="020B0604020202020204" pitchFamily="34" charset="0"/>
              <a:buNone/>
              <a:defRPr sz="37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ctr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Arial" panose="020B0604020202020204" pitchFamily="34" charset="0"/>
              <a:buNone/>
              <a:defRPr sz="37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lvl="5" indent="-228600" algn="ctr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Arial" panose="020B0604020202020204" pitchFamily="34" charset="0"/>
              <a:buNone/>
              <a:defRPr sz="37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lvl="6" indent="-228600" algn="ctr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Arial" panose="020B0604020202020204" pitchFamily="34" charset="0"/>
              <a:buNone/>
              <a:defRPr sz="37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lvl="7" indent="-228600" algn="ctr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Arial" panose="020B0604020202020204" pitchFamily="34" charset="0"/>
              <a:buNone/>
              <a:defRPr sz="37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lvl="8" indent="-228600" algn="ctr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Arial" panose="020B0604020202020204" pitchFamily="34" charset="0"/>
              <a:buNone/>
              <a:defRPr sz="37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/>
            <a:r>
              <a:rPr lang="da-DK" sz="1800" b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Presentación Ministerio de Educación Nacional</a:t>
            </a:r>
          </a:p>
        </p:txBody>
      </p:sp>
      <p:sp>
        <p:nvSpPr>
          <p:cNvPr id="15" name="Google Shape;896;p46">
            <a:extLst>
              <a:ext uri="{FF2B5EF4-FFF2-40B4-BE49-F238E27FC236}">
                <a16:creationId xmlns:a16="http://schemas.microsoft.com/office/drawing/2014/main" id="{F50A2840-3D33-4000-804F-57398FD52EB9}"/>
              </a:ext>
            </a:extLst>
          </p:cNvPr>
          <p:cNvSpPr txBox="1">
            <a:spLocks/>
          </p:cNvSpPr>
          <p:nvPr/>
        </p:nvSpPr>
        <p:spPr>
          <a:xfrm>
            <a:off x="2483482" y="3704927"/>
            <a:ext cx="3228400" cy="5592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>
            <a:lvl1pPr marL="228600" lvl="0" indent="-228600" algn="ctr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Arial" panose="020B0604020202020204" pitchFamily="34" charset="0"/>
              <a:buNone/>
              <a:defRPr sz="2533" b="0" i="0" kern="1200">
                <a:solidFill>
                  <a:srgbClr val="FFFFFF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marL="685800" lvl="1" indent="-228600" algn="ctr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Arial" panose="020B0604020202020204" pitchFamily="34" charset="0"/>
              <a:buNone/>
              <a:defRPr sz="37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ctr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Arial" panose="020B0604020202020204" pitchFamily="34" charset="0"/>
              <a:buNone/>
              <a:defRPr sz="37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ctr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Arial" panose="020B0604020202020204" pitchFamily="34" charset="0"/>
              <a:buNone/>
              <a:defRPr sz="37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ctr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Arial" panose="020B0604020202020204" pitchFamily="34" charset="0"/>
              <a:buNone/>
              <a:defRPr sz="37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lvl="5" indent="-228600" algn="ctr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Arial" panose="020B0604020202020204" pitchFamily="34" charset="0"/>
              <a:buNone/>
              <a:defRPr sz="37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lvl="6" indent="-228600" algn="ctr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Arial" panose="020B0604020202020204" pitchFamily="34" charset="0"/>
              <a:buNone/>
              <a:defRPr sz="37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lvl="7" indent="-228600" algn="ctr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Arial" panose="020B0604020202020204" pitchFamily="34" charset="0"/>
              <a:buNone/>
              <a:defRPr sz="37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lvl="8" indent="-228600" algn="ctr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Arial" panose="020B0604020202020204" pitchFamily="34" charset="0"/>
              <a:buNone/>
              <a:defRPr sz="37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/>
            <a:r>
              <a:rPr lang="da-DK" sz="1800" b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Presentación Ministerio de Relacionaes Exteriores</a:t>
            </a:r>
          </a:p>
        </p:txBody>
      </p:sp>
      <p:sp>
        <p:nvSpPr>
          <p:cNvPr id="16" name="Google Shape;892;p46">
            <a:extLst>
              <a:ext uri="{FF2B5EF4-FFF2-40B4-BE49-F238E27FC236}">
                <a16:creationId xmlns:a16="http://schemas.microsoft.com/office/drawing/2014/main" id="{73B16B63-70F9-46CE-8D2E-39C2B80A881B}"/>
              </a:ext>
            </a:extLst>
          </p:cNvPr>
          <p:cNvSpPr/>
          <p:nvPr/>
        </p:nvSpPr>
        <p:spPr>
          <a:xfrm>
            <a:off x="5080339" y="5262184"/>
            <a:ext cx="892000" cy="892000"/>
          </a:xfrm>
          <a:prstGeom prst="ellipse">
            <a:avLst/>
          </a:prstGeom>
          <a:solidFill>
            <a:srgbClr val="B43737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17" name="Google Shape;908;p46">
            <a:extLst>
              <a:ext uri="{FF2B5EF4-FFF2-40B4-BE49-F238E27FC236}">
                <a16:creationId xmlns:a16="http://schemas.microsoft.com/office/drawing/2014/main" id="{14DBB6BB-419C-47B2-86CC-0457B434149F}"/>
              </a:ext>
            </a:extLst>
          </p:cNvPr>
          <p:cNvSpPr txBox="1">
            <a:spLocks/>
          </p:cNvSpPr>
          <p:nvPr/>
        </p:nvSpPr>
        <p:spPr>
          <a:xfrm>
            <a:off x="5080339" y="5262184"/>
            <a:ext cx="892000" cy="8920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b" anchorCtr="0">
            <a:noAutofit/>
          </a:bodyPr>
          <a:lstStyle>
            <a:lvl1pPr lvl="0" algn="ctr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4000" kern="1200">
                <a:solidFill>
                  <a:schemeClr val="accent3"/>
                </a:solidFill>
                <a:latin typeface="+mj-lt"/>
                <a:ea typeface="+mj-ea"/>
                <a:cs typeface="+mj-cs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rPr lang="en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05</a:t>
            </a:r>
          </a:p>
        </p:txBody>
      </p:sp>
      <p:sp>
        <p:nvSpPr>
          <p:cNvPr id="18" name="Google Shape;896;p46">
            <a:extLst>
              <a:ext uri="{FF2B5EF4-FFF2-40B4-BE49-F238E27FC236}">
                <a16:creationId xmlns:a16="http://schemas.microsoft.com/office/drawing/2014/main" id="{BF9BFAA5-95EF-4E84-889F-C0C47270A123}"/>
              </a:ext>
            </a:extLst>
          </p:cNvPr>
          <p:cNvSpPr txBox="1">
            <a:spLocks/>
          </p:cNvSpPr>
          <p:nvPr/>
        </p:nvSpPr>
        <p:spPr>
          <a:xfrm>
            <a:off x="5080339" y="5428584"/>
            <a:ext cx="3228400" cy="5592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>
            <a:lvl1pPr marL="228600" lvl="0" indent="-228600" algn="ctr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Arial" panose="020B0604020202020204" pitchFamily="34" charset="0"/>
              <a:buNone/>
              <a:defRPr sz="2533" b="0" i="0" kern="1200">
                <a:solidFill>
                  <a:srgbClr val="FFFFFF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marL="685800" lvl="1" indent="-228600" algn="ctr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Arial" panose="020B0604020202020204" pitchFamily="34" charset="0"/>
              <a:buNone/>
              <a:defRPr sz="37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ctr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Arial" panose="020B0604020202020204" pitchFamily="34" charset="0"/>
              <a:buNone/>
              <a:defRPr sz="37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ctr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Arial" panose="020B0604020202020204" pitchFamily="34" charset="0"/>
              <a:buNone/>
              <a:defRPr sz="37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ctr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Arial" panose="020B0604020202020204" pitchFamily="34" charset="0"/>
              <a:buNone/>
              <a:defRPr sz="37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lvl="5" indent="-228600" algn="ctr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Arial" panose="020B0604020202020204" pitchFamily="34" charset="0"/>
              <a:buNone/>
              <a:defRPr sz="37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lvl="6" indent="-228600" algn="ctr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Arial" panose="020B0604020202020204" pitchFamily="34" charset="0"/>
              <a:buNone/>
              <a:defRPr sz="37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lvl="7" indent="-228600" algn="ctr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Arial" panose="020B0604020202020204" pitchFamily="34" charset="0"/>
              <a:buNone/>
              <a:defRPr sz="37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lvl="8" indent="-228600" algn="ctr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Arial" panose="020B0604020202020204" pitchFamily="34" charset="0"/>
              <a:buNone/>
              <a:defRPr sz="37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/>
            <a:r>
              <a:rPr lang="da-DK" sz="1800" b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Preguntas</a:t>
            </a:r>
          </a:p>
        </p:txBody>
      </p:sp>
      <p:sp>
        <p:nvSpPr>
          <p:cNvPr id="19" name="Google Shape;896;p46">
            <a:extLst>
              <a:ext uri="{FF2B5EF4-FFF2-40B4-BE49-F238E27FC236}">
                <a16:creationId xmlns:a16="http://schemas.microsoft.com/office/drawing/2014/main" id="{6BA03A06-DA19-440D-9686-971CEAF5FB3D}"/>
              </a:ext>
            </a:extLst>
          </p:cNvPr>
          <p:cNvSpPr txBox="1">
            <a:spLocks/>
          </p:cNvSpPr>
          <p:nvPr/>
        </p:nvSpPr>
        <p:spPr>
          <a:xfrm>
            <a:off x="1591482" y="1555345"/>
            <a:ext cx="3228400" cy="5592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>
            <a:lvl1pPr marL="228600" lvl="0" indent="-228600" algn="ctr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Arial" panose="020B0604020202020204" pitchFamily="34" charset="0"/>
              <a:buNone/>
              <a:defRPr sz="2533" b="0" i="0" kern="1200">
                <a:solidFill>
                  <a:srgbClr val="FFFFFF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marL="685800" lvl="1" indent="-228600" algn="ctr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Arial" panose="020B0604020202020204" pitchFamily="34" charset="0"/>
              <a:buNone/>
              <a:defRPr sz="37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ctr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Arial" panose="020B0604020202020204" pitchFamily="34" charset="0"/>
              <a:buNone/>
              <a:defRPr sz="37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ctr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Arial" panose="020B0604020202020204" pitchFamily="34" charset="0"/>
              <a:buNone/>
              <a:defRPr sz="37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ctr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Arial" panose="020B0604020202020204" pitchFamily="34" charset="0"/>
              <a:buNone/>
              <a:defRPr sz="37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lvl="5" indent="-228600" algn="ctr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Arial" panose="020B0604020202020204" pitchFamily="34" charset="0"/>
              <a:buNone/>
              <a:defRPr sz="37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lvl="6" indent="-228600" algn="ctr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Arial" panose="020B0604020202020204" pitchFamily="34" charset="0"/>
              <a:buNone/>
              <a:defRPr sz="37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lvl="7" indent="-228600" algn="ctr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Arial" panose="020B0604020202020204" pitchFamily="34" charset="0"/>
              <a:buNone/>
              <a:defRPr sz="37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lvl="8" indent="-228600" algn="ctr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Arial" panose="020B0604020202020204" pitchFamily="34" charset="0"/>
              <a:buNone/>
              <a:defRPr sz="37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/>
            <a:r>
              <a:rPr lang="da-DK" sz="1800" b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Bienvenida</a:t>
            </a:r>
          </a:p>
        </p:txBody>
      </p:sp>
      <p:sp>
        <p:nvSpPr>
          <p:cNvPr id="20" name="Google Shape;896;p46">
            <a:extLst>
              <a:ext uri="{FF2B5EF4-FFF2-40B4-BE49-F238E27FC236}">
                <a16:creationId xmlns:a16="http://schemas.microsoft.com/office/drawing/2014/main" id="{49288744-4A0B-42F0-BAA3-5BC14B2E7C0C}"/>
              </a:ext>
            </a:extLst>
          </p:cNvPr>
          <p:cNvSpPr txBox="1">
            <a:spLocks/>
          </p:cNvSpPr>
          <p:nvPr/>
        </p:nvSpPr>
        <p:spPr>
          <a:xfrm>
            <a:off x="8178019" y="3912591"/>
            <a:ext cx="3228400" cy="5592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>
            <a:lvl1pPr marL="228600" lvl="0" indent="-228600" algn="ctr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Arial" panose="020B0604020202020204" pitchFamily="34" charset="0"/>
              <a:buNone/>
              <a:defRPr sz="2533" b="0" i="0" kern="1200">
                <a:solidFill>
                  <a:srgbClr val="FFFFFF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marL="685800" lvl="1" indent="-228600" algn="ctr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Arial" panose="020B0604020202020204" pitchFamily="34" charset="0"/>
              <a:buNone/>
              <a:defRPr sz="37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ctr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Arial" panose="020B0604020202020204" pitchFamily="34" charset="0"/>
              <a:buNone/>
              <a:defRPr sz="37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ctr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Arial" panose="020B0604020202020204" pitchFamily="34" charset="0"/>
              <a:buNone/>
              <a:defRPr sz="37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ctr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Arial" panose="020B0604020202020204" pitchFamily="34" charset="0"/>
              <a:buNone/>
              <a:defRPr sz="37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lvl="5" indent="-228600" algn="ctr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Arial" panose="020B0604020202020204" pitchFamily="34" charset="0"/>
              <a:buNone/>
              <a:defRPr sz="37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lvl="6" indent="-228600" algn="ctr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Arial" panose="020B0604020202020204" pitchFamily="34" charset="0"/>
              <a:buNone/>
              <a:defRPr sz="37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lvl="7" indent="-228600" algn="ctr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Arial" panose="020B0604020202020204" pitchFamily="34" charset="0"/>
              <a:buNone/>
              <a:defRPr sz="37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lvl="8" indent="-228600" algn="ctr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Arial" panose="020B0604020202020204" pitchFamily="34" charset="0"/>
              <a:buNone/>
              <a:defRPr sz="37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/>
            <a:r>
              <a:rPr lang="da-DK" sz="1800" b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Ejercicio practico aplicativo SACv2</a:t>
            </a:r>
          </a:p>
        </p:txBody>
      </p:sp>
    </p:spTree>
    <p:extLst>
      <p:ext uri="{BB962C8B-B14F-4D97-AF65-F5344CB8AC3E}">
        <p14:creationId xmlns:p14="http://schemas.microsoft.com/office/powerpoint/2010/main" val="8532794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ítulo 6">
            <a:extLst>
              <a:ext uri="{FF2B5EF4-FFF2-40B4-BE49-F238E27FC236}">
                <a16:creationId xmlns:a16="http://schemas.microsoft.com/office/drawing/2014/main" id="{F07B92E6-4E11-F793-167F-6A35574962E9}"/>
              </a:ext>
            </a:extLst>
          </p:cNvPr>
          <p:cNvSpPr txBox="1">
            <a:spLocks/>
          </p:cNvSpPr>
          <p:nvPr/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es-CO"/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45104A11-2C25-1DE5-280D-D45164169709}"/>
              </a:ext>
            </a:extLst>
          </p:cNvPr>
          <p:cNvSpPr txBox="1"/>
          <p:nvPr/>
        </p:nvSpPr>
        <p:spPr>
          <a:xfrm>
            <a:off x="5099574" y="6639446"/>
            <a:ext cx="199285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CO" sz="1100" b="1" err="1">
                <a:solidFill>
                  <a:schemeClr val="bg1"/>
                </a:solidFill>
                <a:latin typeface="Helvetica" pitchFamily="2" charset="0"/>
              </a:rPr>
              <a:t>www.mineducacion.gov.co</a:t>
            </a:r>
            <a:endParaRPr lang="es-CO" sz="1100" b="1">
              <a:solidFill>
                <a:schemeClr val="bg1"/>
              </a:solidFill>
              <a:latin typeface="Helvetica" pitchFamily="2" charset="0"/>
            </a:endParaRPr>
          </a:p>
        </p:txBody>
      </p:sp>
      <p:sp>
        <p:nvSpPr>
          <p:cNvPr id="6" name="Título 3">
            <a:extLst>
              <a:ext uri="{FF2B5EF4-FFF2-40B4-BE49-F238E27FC236}">
                <a16:creationId xmlns:a16="http://schemas.microsoft.com/office/drawing/2014/main" id="{1A5E4885-91B9-4658-AAC6-2C4D488D131C}"/>
              </a:ext>
            </a:extLst>
          </p:cNvPr>
          <p:cNvSpPr txBox="1">
            <a:spLocks/>
          </p:cNvSpPr>
          <p:nvPr/>
        </p:nvSpPr>
        <p:spPr>
          <a:xfrm>
            <a:off x="838200" y="365126"/>
            <a:ext cx="10515600" cy="88213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sz="2000" b="1" dirty="0">
                <a:latin typeface="Verdana" panose="020B0604030504040204" pitchFamily="34" charset="0"/>
                <a:ea typeface="Verdana" panose="020B0604030504040204" pitchFamily="34" charset="0"/>
              </a:rPr>
              <a:t>Que es legalización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0E94CD86-8C8E-42C2-ABDF-2718F31443D9}"/>
              </a:ext>
            </a:extLst>
          </p:cNvPr>
          <p:cNvSpPr txBox="1"/>
          <p:nvPr/>
        </p:nvSpPr>
        <p:spPr>
          <a:xfrm>
            <a:off x="838199" y="1685577"/>
            <a:ext cx="10837985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ES" dirty="0">
                <a:latin typeface="Verdana" panose="020B0604030504040204" pitchFamily="34" charset="0"/>
                <a:ea typeface="Verdana" panose="020B0604030504040204" pitchFamily="34" charset="0"/>
              </a:rPr>
              <a:t>Certificar la legalidad de los documentos de estudio (diplomas, actas de grado y certificados de estudio) realizados en Instituciones Educativas públicas y privadas e instituciones de educación para el trabajo y desarrollo. </a:t>
            </a:r>
          </a:p>
        </p:txBody>
      </p:sp>
      <p:pic>
        <p:nvPicPr>
          <p:cNvPr id="12" name="Picture 6" descr="https://image.flaticon.com/icons/png/512/1150/1150592.png">
            <a:extLst>
              <a:ext uri="{FF2B5EF4-FFF2-40B4-BE49-F238E27FC236}">
                <a16:creationId xmlns:a16="http://schemas.microsoft.com/office/drawing/2014/main" id="{B8FB281B-A341-41F6-BC5B-E8BEBBC6C3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screen">
            <a:duotone>
              <a:prstClr val="black"/>
              <a:srgbClr val="B43737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89895" y="3223879"/>
            <a:ext cx="2612210" cy="26122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Forma libre: forma 6">
            <a:extLst>
              <a:ext uri="{FF2B5EF4-FFF2-40B4-BE49-F238E27FC236}">
                <a16:creationId xmlns:a16="http://schemas.microsoft.com/office/drawing/2014/main" id="{E05FFAB9-88EF-4BC5-AAAB-96A4A2D9DCA8}"/>
              </a:ext>
            </a:extLst>
          </p:cNvPr>
          <p:cNvSpPr/>
          <p:nvPr/>
        </p:nvSpPr>
        <p:spPr>
          <a:xfrm>
            <a:off x="433" y="3798301"/>
            <a:ext cx="12191567" cy="2886371"/>
          </a:xfrm>
          <a:custGeom>
            <a:avLst/>
            <a:gdLst>
              <a:gd name="connsiteX0" fmla="*/ 0 w 5435440"/>
              <a:gd name="connsiteY0" fmla="*/ 0 h 2148851"/>
              <a:gd name="connsiteX1" fmla="*/ 34285 w 5435440"/>
              <a:gd name="connsiteY1" fmla="*/ 31484 h 2148851"/>
              <a:gd name="connsiteX2" fmla="*/ 1906068 w 5435440"/>
              <a:gd name="connsiteY2" fmla="*/ 1805718 h 2148851"/>
              <a:gd name="connsiteX3" fmla="*/ 5295504 w 5435440"/>
              <a:gd name="connsiteY3" fmla="*/ 1783807 h 2148851"/>
              <a:gd name="connsiteX4" fmla="*/ 5435440 w 5435440"/>
              <a:gd name="connsiteY4" fmla="*/ 1775009 h 2148851"/>
              <a:gd name="connsiteX5" fmla="*/ 5435440 w 5435440"/>
              <a:gd name="connsiteY5" fmla="*/ 2148851 h 2148851"/>
              <a:gd name="connsiteX6" fmla="*/ 0 w 5435440"/>
              <a:gd name="connsiteY6" fmla="*/ 2148851 h 21488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435440" h="2148851">
                <a:moveTo>
                  <a:pt x="0" y="0"/>
                </a:moveTo>
                <a:lnTo>
                  <a:pt x="34285" y="31484"/>
                </a:lnTo>
                <a:cubicBezTo>
                  <a:pt x="394244" y="389350"/>
                  <a:pt x="929756" y="1564947"/>
                  <a:pt x="1906068" y="1805718"/>
                </a:cubicBezTo>
                <a:cubicBezTo>
                  <a:pt x="2609013" y="1979073"/>
                  <a:pt x="4069285" y="1864178"/>
                  <a:pt x="5295504" y="1783807"/>
                </a:cubicBezTo>
                <a:lnTo>
                  <a:pt x="5435440" y="1775009"/>
                </a:lnTo>
                <a:lnTo>
                  <a:pt x="5435440" y="2148851"/>
                </a:lnTo>
                <a:lnTo>
                  <a:pt x="0" y="2148851"/>
                </a:lnTo>
                <a:close/>
              </a:path>
            </a:pathLst>
          </a:custGeom>
          <a:solidFill>
            <a:srgbClr val="B437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>
              <a:defRPr lang="es-CO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5907867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8BA228D-C279-3711-0691-E934ABEEC9D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0"/>
            <a:ext cx="9144000" cy="851169"/>
          </a:xfrm>
        </p:spPr>
        <p:txBody>
          <a:bodyPr>
            <a:normAutofit/>
          </a:bodyPr>
          <a:lstStyle/>
          <a:p>
            <a:r>
              <a:rPr lang="es-ES" sz="2000" b="1" dirty="0">
                <a:latin typeface="Verdana" panose="020B0604030504040204" pitchFamily="34" charset="0"/>
                <a:ea typeface="Verdana" panose="020B0604030504040204" pitchFamily="34" charset="0"/>
              </a:rPr>
              <a:t>Normatividad</a:t>
            </a:r>
            <a:endParaRPr lang="es-CO" sz="2000" b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963E9FF8-726C-C90D-F2BB-C32B8EBE4472}"/>
              </a:ext>
            </a:extLst>
          </p:cNvPr>
          <p:cNvSpPr txBox="1"/>
          <p:nvPr/>
        </p:nvSpPr>
        <p:spPr>
          <a:xfrm>
            <a:off x="5099573" y="6639446"/>
            <a:ext cx="199285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CO" sz="1100" b="1">
                <a:solidFill>
                  <a:schemeClr val="bg1"/>
                </a:solidFill>
                <a:latin typeface="Helvetica" pitchFamily="2" charset="0"/>
              </a:rPr>
              <a:t>www.mineducacion.gov.co</a:t>
            </a:r>
          </a:p>
        </p:txBody>
      </p:sp>
      <p:grpSp>
        <p:nvGrpSpPr>
          <p:cNvPr id="5" name="Google Shape;159;p17">
            <a:extLst>
              <a:ext uri="{FF2B5EF4-FFF2-40B4-BE49-F238E27FC236}">
                <a16:creationId xmlns:a16="http://schemas.microsoft.com/office/drawing/2014/main" id="{7F0ED52B-C9BF-44D2-B922-1970FD81905A}"/>
              </a:ext>
            </a:extLst>
          </p:cNvPr>
          <p:cNvGrpSpPr/>
          <p:nvPr/>
        </p:nvGrpSpPr>
        <p:grpSpPr>
          <a:xfrm>
            <a:off x="379829" y="1952750"/>
            <a:ext cx="4490810" cy="638546"/>
            <a:chOff x="-195581" y="1745975"/>
            <a:chExt cx="3930081" cy="534900"/>
          </a:xfrm>
        </p:grpSpPr>
        <p:sp>
          <p:nvSpPr>
            <p:cNvPr id="6" name="Google Shape;160;p17">
              <a:extLst>
                <a:ext uri="{FF2B5EF4-FFF2-40B4-BE49-F238E27FC236}">
                  <a16:creationId xmlns:a16="http://schemas.microsoft.com/office/drawing/2014/main" id="{C5C1355D-95AC-4D83-89E7-95EE984E9CB0}"/>
                </a:ext>
              </a:extLst>
            </p:cNvPr>
            <p:cNvSpPr/>
            <p:nvPr/>
          </p:nvSpPr>
          <p:spPr>
            <a:xfrm>
              <a:off x="3199600" y="1745975"/>
              <a:ext cx="534900" cy="5349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7" name="Google Shape;161;p17">
              <a:extLst>
                <a:ext uri="{FF2B5EF4-FFF2-40B4-BE49-F238E27FC236}">
                  <a16:creationId xmlns:a16="http://schemas.microsoft.com/office/drawing/2014/main" id="{DA89B620-E7AA-4D7A-BE2E-3CFE52385E20}"/>
                </a:ext>
              </a:extLst>
            </p:cNvPr>
            <p:cNvCxnSpPr>
              <a:cxnSpLocks/>
              <a:stCxn id="6" idx="2"/>
            </p:cNvCxnSpPr>
            <p:nvPr/>
          </p:nvCxnSpPr>
          <p:spPr>
            <a:xfrm rot="10800000">
              <a:off x="2709700" y="2013425"/>
              <a:ext cx="489900" cy="0"/>
            </a:xfrm>
            <a:prstGeom prst="straightConnector1">
              <a:avLst/>
            </a:prstGeom>
            <a:noFill/>
            <a:ln w="9525" cap="flat" cmpd="sng">
              <a:solidFill>
                <a:schemeClr val="accent1"/>
              </a:solidFill>
              <a:prstDash val="solid"/>
              <a:round/>
              <a:headEnd type="none" w="med" len="med"/>
              <a:tailEnd type="oval" w="med" len="med"/>
            </a:ln>
          </p:spPr>
        </p:cxnSp>
        <p:sp>
          <p:nvSpPr>
            <p:cNvPr id="8" name="Google Shape;164;p17">
              <a:extLst>
                <a:ext uri="{FF2B5EF4-FFF2-40B4-BE49-F238E27FC236}">
                  <a16:creationId xmlns:a16="http://schemas.microsoft.com/office/drawing/2014/main" id="{0B5AF734-54BE-45C5-9963-B83013B2D58B}"/>
                </a:ext>
              </a:extLst>
            </p:cNvPr>
            <p:cNvSpPr txBox="1"/>
            <p:nvPr/>
          </p:nvSpPr>
          <p:spPr>
            <a:xfrm>
              <a:off x="-195581" y="1918644"/>
              <a:ext cx="2999481" cy="354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just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s-ES" b="1" dirty="0">
                  <a:solidFill>
                    <a:schemeClr val="accent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Arial" panose="020B0604020202020204" pitchFamily="34" charset="0"/>
                  <a:sym typeface="Fira Sans Extra Condensed Medium"/>
                  <a:hlinkClick r:id="rId2" action="ppaction://hlinksldjump"/>
                </a:rPr>
                <a:t>Decreto 2106 de 2019</a:t>
              </a:r>
              <a:endParaRPr lang="es-ES" b="1" dirty="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  <a:sym typeface="Fira Sans Extra Condensed Medium"/>
              </a:endParaRPr>
            </a:p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es-CO" dirty="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  <a:sym typeface="Fira Sans Extra Condensed Medium"/>
              </a:endParaRPr>
            </a:p>
          </p:txBody>
        </p:sp>
      </p:grpSp>
      <p:grpSp>
        <p:nvGrpSpPr>
          <p:cNvPr id="9" name="Google Shape;165;p17">
            <a:extLst>
              <a:ext uri="{FF2B5EF4-FFF2-40B4-BE49-F238E27FC236}">
                <a16:creationId xmlns:a16="http://schemas.microsoft.com/office/drawing/2014/main" id="{2AC1DF31-12E5-4E41-AB44-5E20B1FC69AF}"/>
              </a:ext>
            </a:extLst>
          </p:cNvPr>
          <p:cNvGrpSpPr/>
          <p:nvPr/>
        </p:nvGrpSpPr>
        <p:grpSpPr>
          <a:xfrm>
            <a:off x="164123" y="3591650"/>
            <a:ext cx="4706515" cy="638546"/>
            <a:chOff x="-319656" y="3384875"/>
            <a:chExt cx="4054156" cy="534900"/>
          </a:xfrm>
        </p:grpSpPr>
        <p:sp>
          <p:nvSpPr>
            <p:cNvPr id="10" name="Google Shape;167;p17">
              <a:extLst>
                <a:ext uri="{FF2B5EF4-FFF2-40B4-BE49-F238E27FC236}">
                  <a16:creationId xmlns:a16="http://schemas.microsoft.com/office/drawing/2014/main" id="{64E286D6-D1C9-4B6E-AD72-0205FD4A545D}"/>
                </a:ext>
              </a:extLst>
            </p:cNvPr>
            <p:cNvSpPr txBox="1"/>
            <p:nvPr/>
          </p:nvSpPr>
          <p:spPr>
            <a:xfrm>
              <a:off x="-319656" y="3488500"/>
              <a:ext cx="2999481" cy="354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s-CO" b="1" dirty="0">
                  <a:solidFill>
                    <a:schemeClr val="accent4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Arial" panose="020B0604020202020204" pitchFamily="34" charset="0"/>
                  <a:sym typeface="Fira Sans Extra Condensed Medium"/>
                  <a:hlinkClick r:id="rId3" action="ppaction://hlinksldjump"/>
                </a:rPr>
                <a:t>Resolución 1959 de 2020</a:t>
              </a:r>
              <a:endParaRPr lang="es-CO" b="1" dirty="0">
                <a:solidFill>
                  <a:schemeClr val="accent4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  <a:sym typeface="Fira Sans Extra Condensed Medium"/>
              </a:endParaRPr>
            </a:p>
          </p:txBody>
        </p:sp>
        <p:sp>
          <p:nvSpPr>
            <p:cNvPr id="11" name="Google Shape;169;p17">
              <a:extLst>
                <a:ext uri="{FF2B5EF4-FFF2-40B4-BE49-F238E27FC236}">
                  <a16:creationId xmlns:a16="http://schemas.microsoft.com/office/drawing/2014/main" id="{AA8B25A7-EF4B-4725-BA8C-B11AA7DEE0A8}"/>
                </a:ext>
              </a:extLst>
            </p:cNvPr>
            <p:cNvSpPr/>
            <p:nvPr/>
          </p:nvSpPr>
          <p:spPr>
            <a:xfrm>
              <a:off x="3199600" y="3384875"/>
              <a:ext cx="534900" cy="5349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12" name="Google Shape;170;p17">
              <a:extLst>
                <a:ext uri="{FF2B5EF4-FFF2-40B4-BE49-F238E27FC236}">
                  <a16:creationId xmlns:a16="http://schemas.microsoft.com/office/drawing/2014/main" id="{6C4296AE-004C-404E-84E6-950609725414}"/>
                </a:ext>
              </a:extLst>
            </p:cNvPr>
            <p:cNvCxnSpPr>
              <a:cxnSpLocks/>
              <a:stCxn id="11" idx="2"/>
            </p:cNvCxnSpPr>
            <p:nvPr/>
          </p:nvCxnSpPr>
          <p:spPr>
            <a:xfrm rot="10800000">
              <a:off x="2709700" y="3652325"/>
              <a:ext cx="489900" cy="0"/>
            </a:xfrm>
            <a:prstGeom prst="straightConnector1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oval" w="med" len="med"/>
            </a:ln>
          </p:spPr>
        </p:cxnSp>
      </p:grpSp>
      <p:grpSp>
        <p:nvGrpSpPr>
          <p:cNvPr id="13" name="Google Shape;171;p17">
            <a:extLst>
              <a:ext uri="{FF2B5EF4-FFF2-40B4-BE49-F238E27FC236}">
                <a16:creationId xmlns:a16="http://schemas.microsoft.com/office/drawing/2014/main" id="{DCA7AE1C-3F6F-4616-890F-8748E8F97C45}"/>
              </a:ext>
            </a:extLst>
          </p:cNvPr>
          <p:cNvGrpSpPr/>
          <p:nvPr/>
        </p:nvGrpSpPr>
        <p:grpSpPr>
          <a:xfrm>
            <a:off x="6545838" y="3591650"/>
            <a:ext cx="5482039" cy="638546"/>
            <a:chOff x="5409700" y="3384875"/>
            <a:chExt cx="4708315" cy="534900"/>
          </a:xfrm>
        </p:grpSpPr>
        <p:sp>
          <p:nvSpPr>
            <p:cNvPr id="14" name="Google Shape;173;p17">
              <a:extLst>
                <a:ext uri="{FF2B5EF4-FFF2-40B4-BE49-F238E27FC236}">
                  <a16:creationId xmlns:a16="http://schemas.microsoft.com/office/drawing/2014/main" id="{40B86644-657F-4F0D-A85A-CC61023A4728}"/>
                </a:ext>
              </a:extLst>
            </p:cNvPr>
            <p:cNvSpPr txBox="1"/>
            <p:nvPr/>
          </p:nvSpPr>
          <p:spPr>
            <a:xfrm>
              <a:off x="6549174" y="3488500"/>
              <a:ext cx="3568841" cy="354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s-ES" b="1" dirty="0">
                  <a:solidFill>
                    <a:schemeClr val="accent3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Arial" panose="020B0604020202020204" pitchFamily="34" charset="0"/>
                  <a:sym typeface="Fira Sans Extra Condensed Medium"/>
                  <a:hlinkClick r:id="rId4" action="ppaction://hlinksldjump"/>
                </a:rPr>
                <a:t>Resolución número 7943 de 2022</a:t>
              </a:r>
              <a:endParaRPr lang="es-CO" b="1" dirty="0">
                <a:solidFill>
                  <a:schemeClr val="accent3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  <a:sym typeface="Fira Sans Extra Condensed Medium"/>
              </a:endParaRPr>
            </a:p>
          </p:txBody>
        </p:sp>
        <p:sp>
          <p:nvSpPr>
            <p:cNvPr id="15" name="Google Shape;175;p17">
              <a:extLst>
                <a:ext uri="{FF2B5EF4-FFF2-40B4-BE49-F238E27FC236}">
                  <a16:creationId xmlns:a16="http://schemas.microsoft.com/office/drawing/2014/main" id="{1E12AF78-1CCC-4E3F-9993-ECCF5BDBC451}"/>
                </a:ext>
              </a:extLst>
            </p:cNvPr>
            <p:cNvSpPr/>
            <p:nvPr/>
          </p:nvSpPr>
          <p:spPr>
            <a:xfrm>
              <a:off x="5409700" y="3384875"/>
              <a:ext cx="534900" cy="5349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16" name="Google Shape;176;p17">
              <a:extLst>
                <a:ext uri="{FF2B5EF4-FFF2-40B4-BE49-F238E27FC236}">
                  <a16:creationId xmlns:a16="http://schemas.microsoft.com/office/drawing/2014/main" id="{3A30894D-D1F2-4E9A-AC7C-2BB1B2FAC523}"/>
                </a:ext>
              </a:extLst>
            </p:cNvPr>
            <p:cNvCxnSpPr>
              <a:cxnSpLocks/>
              <a:endCxn id="15" idx="6"/>
            </p:cNvCxnSpPr>
            <p:nvPr/>
          </p:nvCxnSpPr>
          <p:spPr>
            <a:xfrm rot="10800000">
              <a:off x="5944600" y="3652325"/>
              <a:ext cx="489900" cy="0"/>
            </a:xfrm>
            <a:prstGeom prst="straightConnector1">
              <a:avLst/>
            </a:prstGeom>
            <a:noFill/>
            <a:ln w="9525" cap="flat" cmpd="sng">
              <a:solidFill>
                <a:schemeClr val="accent3"/>
              </a:solidFill>
              <a:prstDash val="solid"/>
              <a:round/>
              <a:headEnd type="oval" w="med" len="med"/>
              <a:tailEnd type="none" w="med" len="med"/>
            </a:ln>
          </p:spPr>
        </p:cxnSp>
      </p:grpSp>
      <p:grpSp>
        <p:nvGrpSpPr>
          <p:cNvPr id="17" name="Google Shape;177;p17">
            <a:extLst>
              <a:ext uri="{FF2B5EF4-FFF2-40B4-BE49-F238E27FC236}">
                <a16:creationId xmlns:a16="http://schemas.microsoft.com/office/drawing/2014/main" id="{555CD6AD-05B1-487F-9302-476932A32CF4}"/>
              </a:ext>
            </a:extLst>
          </p:cNvPr>
          <p:cNvGrpSpPr/>
          <p:nvPr/>
        </p:nvGrpSpPr>
        <p:grpSpPr>
          <a:xfrm>
            <a:off x="6545838" y="1952749"/>
            <a:ext cx="4342556" cy="638546"/>
            <a:chOff x="5409700" y="1745975"/>
            <a:chExt cx="4342556" cy="534900"/>
          </a:xfrm>
        </p:grpSpPr>
        <p:sp>
          <p:nvSpPr>
            <p:cNvPr id="18" name="Google Shape;179;p17">
              <a:extLst>
                <a:ext uri="{FF2B5EF4-FFF2-40B4-BE49-F238E27FC236}">
                  <a16:creationId xmlns:a16="http://schemas.microsoft.com/office/drawing/2014/main" id="{14A51928-C46F-4C64-9994-5FABEB7598DE}"/>
                </a:ext>
              </a:extLst>
            </p:cNvPr>
            <p:cNvSpPr txBox="1"/>
            <p:nvPr/>
          </p:nvSpPr>
          <p:spPr>
            <a:xfrm>
              <a:off x="6434500" y="1861563"/>
              <a:ext cx="3317756" cy="354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s-CO" b="1" dirty="0">
                  <a:solidFill>
                    <a:schemeClr val="accent2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Arial" panose="020B0604020202020204" pitchFamily="34" charset="0"/>
                  <a:sym typeface="Fira Sans Extra Condensed Medium"/>
                  <a:hlinkClick r:id="rId5" action="ppaction://hlinksldjump"/>
                </a:rPr>
                <a:t>Ley 2052 de 2020</a:t>
              </a:r>
              <a:endParaRPr lang="es-CO" b="1" dirty="0">
                <a:solidFill>
                  <a:schemeClr val="accent2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  <a:sym typeface="Fira Sans Extra Condensed Medium"/>
              </a:endParaRPr>
            </a:p>
          </p:txBody>
        </p:sp>
        <p:sp>
          <p:nvSpPr>
            <p:cNvPr id="19" name="Google Shape;181;p17">
              <a:extLst>
                <a:ext uri="{FF2B5EF4-FFF2-40B4-BE49-F238E27FC236}">
                  <a16:creationId xmlns:a16="http://schemas.microsoft.com/office/drawing/2014/main" id="{77236991-01D2-4DC7-8A4F-785DEEF25AF6}"/>
                </a:ext>
              </a:extLst>
            </p:cNvPr>
            <p:cNvSpPr/>
            <p:nvPr/>
          </p:nvSpPr>
          <p:spPr>
            <a:xfrm>
              <a:off x="5409700" y="1745975"/>
              <a:ext cx="534900" cy="5349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20" name="Google Shape;182;p17">
              <a:extLst>
                <a:ext uri="{FF2B5EF4-FFF2-40B4-BE49-F238E27FC236}">
                  <a16:creationId xmlns:a16="http://schemas.microsoft.com/office/drawing/2014/main" id="{E9BCCEB9-267E-4983-B66B-60DA7A7DAECC}"/>
                </a:ext>
              </a:extLst>
            </p:cNvPr>
            <p:cNvCxnSpPr>
              <a:cxnSpLocks/>
              <a:endCxn id="19" idx="6"/>
            </p:cNvCxnSpPr>
            <p:nvPr/>
          </p:nvCxnSpPr>
          <p:spPr>
            <a:xfrm rot="10800000">
              <a:off x="5944600" y="2013425"/>
              <a:ext cx="489900" cy="0"/>
            </a:xfrm>
            <a:prstGeom prst="straightConnector1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oval" w="med" len="med"/>
              <a:tailEnd type="none" w="med" len="med"/>
            </a:ln>
          </p:spPr>
        </p:cxnSp>
      </p:grpSp>
      <p:pic>
        <p:nvPicPr>
          <p:cNvPr id="21" name="Imagen 20">
            <a:extLst>
              <a:ext uri="{FF2B5EF4-FFF2-40B4-BE49-F238E27FC236}">
                <a16:creationId xmlns:a16="http://schemas.microsoft.com/office/drawing/2014/main" id="{1A783433-DFCE-4A0F-A9DE-4E5080C14F3C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29558" y="2056426"/>
            <a:ext cx="335853" cy="436793"/>
          </a:xfrm>
          <a:prstGeom prst="rect">
            <a:avLst/>
          </a:prstGeom>
        </p:spPr>
      </p:pic>
      <p:pic>
        <p:nvPicPr>
          <p:cNvPr id="22" name="Imagen 21">
            <a:extLst>
              <a:ext uri="{FF2B5EF4-FFF2-40B4-BE49-F238E27FC236}">
                <a16:creationId xmlns:a16="http://schemas.microsoft.com/office/drawing/2014/main" id="{6988DE45-A88E-4BDD-A2E1-A9612E736B1A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32133" y="2022907"/>
            <a:ext cx="335853" cy="436793"/>
          </a:xfrm>
          <a:prstGeom prst="rect">
            <a:avLst/>
          </a:prstGeom>
        </p:spPr>
      </p:pic>
      <p:pic>
        <p:nvPicPr>
          <p:cNvPr id="23" name="Imagen 22">
            <a:extLst>
              <a:ext uri="{FF2B5EF4-FFF2-40B4-BE49-F238E27FC236}">
                <a16:creationId xmlns:a16="http://schemas.microsoft.com/office/drawing/2014/main" id="{5662075B-DF7A-4B7D-AD3D-6C092F359166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32133" y="3655062"/>
            <a:ext cx="335853" cy="436793"/>
          </a:xfrm>
          <a:prstGeom prst="rect">
            <a:avLst/>
          </a:prstGeom>
        </p:spPr>
      </p:pic>
      <p:pic>
        <p:nvPicPr>
          <p:cNvPr id="24" name="Imagen 23">
            <a:extLst>
              <a:ext uri="{FF2B5EF4-FFF2-40B4-BE49-F238E27FC236}">
                <a16:creationId xmlns:a16="http://schemas.microsoft.com/office/drawing/2014/main" id="{22D0B114-08FB-44B2-9D70-433302AD8983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45361" y="3715352"/>
            <a:ext cx="335853" cy="436793"/>
          </a:xfrm>
          <a:prstGeom prst="rect">
            <a:avLst/>
          </a:prstGeom>
        </p:spPr>
      </p:pic>
      <p:pic>
        <p:nvPicPr>
          <p:cNvPr id="25" name="Imagen 24">
            <a:extLst>
              <a:ext uri="{FF2B5EF4-FFF2-40B4-BE49-F238E27FC236}">
                <a16:creationId xmlns:a16="http://schemas.microsoft.com/office/drawing/2014/main" id="{DDC1F319-174E-4079-97E5-B09036674202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93B5C3"/>
              </a:clrFrom>
              <a:clrTo>
                <a:srgbClr val="93B5C3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237276" y="2115342"/>
            <a:ext cx="2941823" cy="1958172"/>
          </a:xfrm>
          <a:prstGeom prst="rect">
            <a:avLst/>
          </a:prstGeom>
        </p:spPr>
      </p:pic>
      <p:grpSp>
        <p:nvGrpSpPr>
          <p:cNvPr id="26" name="Google Shape;154;p17">
            <a:extLst>
              <a:ext uri="{FF2B5EF4-FFF2-40B4-BE49-F238E27FC236}">
                <a16:creationId xmlns:a16="http://schemas.microsoft.com/office/drawing/2014/main" id="{6101EDA6-9574-4820-8E4A-512C5044CD9F}"/>
              </a:ext>
            </a:extLst>
          </p:cNvPr>
          <p:cNvGrpSpPr/>
          <p:nvPr/>
        </p:nvGrpSpPr>
        <p:grpSpPr>
          <a:xfrm>
            <a:off x="4405288" y="1714279"/>
            <a:ext cx="2605800" cy="3111790"/>
            <a:chOff x="3269150" y="1529586"/>
            <a:chExt cx="2605800" cy="2606700"/>
          </a:xfrm>
        </p:grpSpPr>
        <p:sp>
          <p:nvSpPr>
            <p:cNvPr id="27" name="Google Shape;155;p17">
              <a:extLst>
                <a:ext uri="{FF2B5EF4-FFF2-40B4-BE49-F238E27FC236}">
                  <a16:creationId xmlns:a16="http://schemas.microsoft.com/office/drawing/2014/main" id="{8DC814A2-85EA-4800-A4F9-BD55C7047039}"/>
                </a:ext>
              </a:extLst>
            </p:cNvPr>
            <p:cNvSpPr/>
            <p:nvPr/>
          </p:nvSpPr>
          <p:spPr>
            <a:xfrm>
              <a:off x="3269150" y="1529586"/>
              <a:ext cx="2605800" cy="2606700"/>
            </a:xfrm>
            <a:prstGeom prst="ellipse">
              <a:avLst/>
            </a:prstGeom>
            <a:noFill/>
            <a:ln w="19050" cap="flat" cmpd="sng">
              <a:solidFill>
                <a:srgbClr val="000000"/>
              </a:solidFill>
              <a:prstDash val="dot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000"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  <p:sp>
          <p:nvSpPr>
            <p:cNvPr id="28" name="Google Shape;156;p17">
              <a:extLst>
                <a:ext uri="{FF2B5EF4-FFF2-40B4-BE49-F238E27FC236}">
                  <a16:creationId xmlns:a16="http://schemas.microsoft.com/office/drawing/2014/main" id="{0869598A-AA8D-45FA-97E1-F0D433ED2851}"/>
                </a:ext>
              </a:extLst>
            </p:cNvPr>
            <p:cNvSpPr/>
            <p:nvPr/>
          </p:nvSpPr>
          <p:spPr>
            <a:xfrm>
              <a:off x="3734500" y="1995080"/>
              <a:ext cx="1675200" cy="1675500"/>
            </a:xfrm>
            <a:prstGeom prst="ellipse">
              <a:avLst/>
            </a:prstGeom>
            <a:noFill/>
            <a:ln w="19050" cap="flat" cmpd="sng">
              <a:solidFill>
                <a:srgbClr val="000000"/>
              </a:solidFill>
              <a:prstDash val="dot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000"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106613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6">
            <a:extLst>
              <a:ext uri="{FF2B5EF4-FFF2-40B4-BE49-F238E27FC236}">
                <a16:creationId xmlns:a16="http://schemas.microsoft.com/office/drawing/2014/main" id="{72FAEA24-8683-3C81-7930-AA86EA1131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41671" y="211015"/>
            <a:ext cx="10515600" cy="834537"/>
          </a:xfrm>
        </p:spPr>
        <p:txBody>
          <a:bodyPr>
            <a:normAutofit/>
          </a:bodyPr>
          <a:lstStyle/>
          <a:p>
            <a:r>
              <a:rPr lang="es-CO" sz="2000" b="1" dirty="0">
                <a:latin typeface="Verdana" panose="020B0604030504040204" pitchFamily="34" charset="0"/>
                <a:ea typeface="Verdana" panose="020B0604030504040204" pitchFamily="34" charset="0"/>
              </a:rPr>
              <a:t>Decreto 2106 de 2019</a:t>
            </a:r>
          </a:p>
        </p:txBody>
      </p:sp>
      <p:sp>
        <p:nvSpPr>
          <p:cNvPr id="8" name="Marcador de texto 7">
            <a:extLst>
              <a:ext uri="{FF2B5EF4-FFF2-40B4-BE49-F238E27FC236}">
                <a16:creationId xmlns:a16="http://schemas.microsoft.com/office/drawing/2014/main" id="{DCDE9064-BE3D-EC54-37B7-ED0622C09E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592218"/>
            <a:ext cx="10515600" cy="1500187"/>
          </a:xfrm>
        </p:spPr>
        <p:txBody>
          <a:bodyPr>
            <a:normAutofit fontScale="92500"/>
          </a:bodyPr>
          <a:lstStyle/>
          <a:p>
            <a:pPr algn="just"/>
            <a:r>
              <a:rPr lang="es-ES" dirty="0">
                <a:latin typeface="Verdana" panose="020B0604030504040204" pitchFamily="34" charset="0"/>
                <a:ea typeface="Verdana" panose="020B0604030504040204" pitchFamily="34" charset="0"/>
              </a:rPr>
              <a:t>Tiene por objeto, “simplificar, suprimir y reformar trámites, procesos y procedimientos innecesarios existentes en la Administración Pública, (…) mediante trámites, procesos y procedimientos administrativos sencillos, ágiles, coordinados, modernos y digitales”. </a:t>
            </a:r>
          </a:p>
          <a:p>
            <a:pPr algn="just"/>
            <a:endParaRPr lang="es-CO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E7DD871E-9050-4839-F60E-6051114C0399}"/>
              </a:ext>
            </a:extLst>
          </p:cNvPr>
          <p:cNvSpPr txBox="1"/>
          <p:nvPr/>
        </p:nvSpPr>
        <p:spPr>
          <a:xfrm>
            <a:off x="5225409" y="6639446"/>
            <a:ext cx="174118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sz="1100" b="1">
                <a:solidFill>
                  <a:schemeClr val="bg1"/>
                </a:solidFill>
                <a:latin typeface="Helvetica" pitchFamily="2" charset="0"/>
              </a:rPr>
              <a:t>www.---------------.gov.co</a:t>
            </a:r>
          </a:p>
        </p:txBody>
      </p:sp>
      <p:pic>
        <p:nvPicPr>
          <p:cNvPr id="10" name="Picture 18" descr="https://image.flaticon.com/icons/png/512/1157/1157079.png">
            <a:extLst>
              <a:ext uri="{FF2B5EF4-FFF2-40B4-BE49-F238E27FC236}">
                <a16:creationId xmlns:a16="http://schemas.microsoft.com/office/drawing/2014/main" id="{81A58521-0F03-4504-B023-E4F7F45327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screen">
            <a:duotone>
              <a:prstClr val="black"/>
              <a:srgbClr val="B43737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53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80253" y="3810373"/>
            <a:ext cx="2168396" cy="21683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876940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6">
            <a:extLst>
              <a:ext uri="{FF2B5EF4-FFF2-40B4-BE49-F238E27FC236}">
                <a16:creationId xmlns:a16="http://schemas.microsoft.com/office/drawing/2014/main" id="{72FAEA24-8683-3C81-7930-AA86EA1131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27603" y="112541"/>
            <a:ext cx="10515600" cy="806401"/>
          </a:xfrm>
        </p:spPr>
        <p:txBody>
          <a:bodyPr>
            <a:normAutofit/>
          </a:bodyPr>
          <a:lstStyle/>
          <a:p>
            <a:r>
              <a:rPr lang="es-CO" sz="2000" b="1" dirty="0">
                <a:latin typeface="Verdana" panose="020B0604030504040204" pitchFamily="34" charset="0"/>
                <a:ea typeface="Verdana" panose="020B0604030504040204" pitchFamily="34" charset="0"/>
              </a:rPr>
              <a:t>Ley 2052 de 2020</a:t>
            </a:r>
          </a:p>
        </p:txBody>
      </p:sp>
      <p:sp>
        <p:nvSpPr>
          <p:cNvPr id="8" name="Marcador de texto 7">
            <a:extLst>
              <a:ext uri="{FF2B5EF4-FFF2-40B4-BE49-F238E27FC236}">
                <a16:creationId xmlns:a16="http://schemas.microsoft.com/office/drawing/2014/main" id="{DCDE9064-BE3D-EC54-37B7-ED0622C09E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528912"/>
            <a:ext cx="10852052" cy="4984430"/>
          </a:xfrm>
        </p:spPr>
        <p:txBody>
          <a:bodyPr>
            <a:normAutofit fontScale="70000" lnSpcReduction="20000"/>
          </a:bodyPr>
          <a:lstStyle/>
          <a:p>
            <a:pPr algn="just"/>
            <a:r>
              <a:rPr lang="es-ES" sz="3400" dirty="0">
                <a:latin typeface="Verdana" panose="020B0604030504040204" pitchFamily="34" charset="0"/>
                <a:ea typeface="Verdana" panose="020B0604030504040204" pitchFamily="34" charset="0"/>
              </a:rPr>
              <a:t>Por medio de la cual se establecen disposiciones, transversales a la rama ejecutiva del nivel nacional y territorial y a los particulares que cumplan funciones públicas y10 administrativas, en relación con la racionalización de trámites y se dictan otras disposiciones“</a:t>
            </a:r>
          </a:p>
          <a:p>
            <a:pPr algn="just"/>
            <a:endParaRPr lang="es-ES" sz="34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r>
              <a:rPr lang="es-ES" sz="3400" b="1" dirty="0">
                <a:latin typeface="Verdana" panose="020B0604030504040204" pitchFamily="34" charset="0"/>
                <a:ea typeface="Verdana" panose="020B0604030504040204" pitchFamily="34" charset="0"/>
              </a:rPr>
              <a:t>CAPÍTULO II </a:t>
            </a:r>
            <a:r>
              <a:rPr lang="es-ES" sz="3400" dirty="0">
                <a:latin typeface="Verdana" panose="020B0604030504040204" pitchFamily="34" charset="0"/>
                <a:ea typeface="Verdana" panose="020B0604030504040204" pitchFamily="34" charset="0"/>
              </a:rPr>
              <a:t>Racionalización, digitalización, automatización, trámites en línea, revisión, compilación y formularios únicos </a:t>
            </a:r>
          </a:p>
          <a:p>
            <a:pPr algn="just"/>
            <a:r>
              <a:rPr lang="es-ES" sz="3400" b="1" dirty="0">
                <a:latin typeface="Verdana" panose="020B0604030504040204" pitchFamily="34" charset="0"/>
                <a:ea typeface="Verdana" panose="020B0604030504040204" pitchFamily="34" charset="0"/>
              </a:rPr>
              <a:t>ARTÍCULO 5.</a:t>
            </a:r>
            <a:r>
              <a:rPr lang="es-ES" sz="3400" dirty="0">
                <a:latin typeface="Verdana" panose="020B0604030504040204" pitchFamily="34" charset="0"/>
                <a:ea typeface="Verdana" panose="020B0604030504040204" pitchFamily="34" charset="0"/>
              </a:rPr>
              <a:t> AUTOMATIZACIÓN Y DIGITALIZACIÓN DE LOS TRÁMITES. Los sujetos obligados en los términos de la presente ley deberán automatizar y digitalizar la gestión interna de los trámites que se creen a partir de la entrada en vigencia de esta ley, los cuales deberán estar automatizados y digitalizados al interior de las entidades, conforme a los lineamientos y criterios establecidos por el Departamento Administrativo de la Función Pública y el Ministerio de Tecnologías de la Información y las Comunicaciones.</a:t>
            </a:r>
          </a:p>
          <a:p>
            <a:pPr algn="just"/>
            <a:endParaRPr lang="es-CO" sz="34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E7DD871E-9050-4839-F60E-6051114C0399}"/>
              </a:ext>
            </a:extLst>
          </p:cNvPr>
          <p:cNvSpPr txBox="1"/>
          <p:nvPr/>
        </p:nvSpPr>
        <p:spPr>
          <a:xfrm>
            <a:off x="5225409" y="6639446"/>
            <a:ext cx="174118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sz="1100" b="1">
                <a:solidFill>
                  <a:schemeClr val="bg1"/>
                </a:solidFill>
                <a:latin typeface="Helvetica" pitchFamily="2" charset="0"/>
              </a:rPr>
              <a:t>www.---------------.gov.co</a:t>
            </a:r>
          </a:p>
        </p:txBody>
      </p:sp>
    </p:spTree>
    <p:extLst>
      <p:ext uri="{BB962C8B-B14F-4D97-AF65-F5344CB8AC3E}">
        <p14:creationId xmlns:p14="http://schemas.microsoft.com/office/powerpoint/2010/main" val="249581975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>
            <a:extLst>
              <a:ext uri="{FF2B5EF4-FFF2-40B4-BE49-F238E27FC236}">
                <a16:creationId xmlns:a16="http://schemas.microsoft.com/office/drawing/2014/main" id="{A9FF23E6-6AE7-51AE-2A70-DAF74746E2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82130"/>
          </a:xfrm>
        </p:spPr>
        <p:txBody>
          <a:bodyPr>
            <a:normAutofit/>
          </a:bodyPr>
          <a:lstStyle/>
          <a:p>
            <a:pPr algn="just"/>
            <a:r>
              <a:rPr lang="es-CO" sz="2000" b="1" dirty="0">
                <a:latin typeface="Verdana" panose="020B0604030504040204" pitchFamily="34" charset="0"/>
                <a:ea typeface="Verdana" panose="020B0604030504040204" pitchFamily="34" charset="0"/>
              </a:rPr>
              <a:t>Resolución 1959 de 2020</a:t>
            </a: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A9A98B20-1DD8-5021-0DFC-29F1E4FC4CD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s-ES" dirty="0">
                <a:latin typeface="Verdana" panose="020B0604030504040204" pitchFamily="34" charset="0"/>
                <a:ea typeface="Verdana" panose="020B0604030504040204" pitchFamily="34" charset="0"/>
              </a:rPr>
              <a:t>"Por la cual se dictan disposiciones en materia de apostillas y de legalizaciones de documentos y se deroga la Resolución 10547 del 14 de diciembre de 2018“</a:t>
            </a:r>
          </a:p>
          <a:p>
            <a:pPr algn="just"/>
            <a:endParaRPr lang="es-CO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B238E6FA-A559-99BD-B331-6B1AC8A06F2D}"/>
              </a:ext>
            </a:extLst>
          </p:cNvPr>
          <p:cNvSpPr txBox="1"/>
          <p:nvPr/>
        </p:nvSpPr>
        <p:spPr>
          <a:xfrm>
            <a:off x="5099574" y="6639446"/>
            <a:ext cx="199285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CO" sz="1100" b="1" err="1">
                <a:solidFill>
                  <a:schemeClr val="bg1"/>
                </a:solidFill>
                <a:latin typeface="Helvetica" pitchFamily="2" charset="0"/>
              </a:rPr>
              <a:t>www.mineducacion.gov.co</a:t>
            </a:r>
            <a:endParaRPr lang="es-CO" sz="1100" b="1">
              <a:solidFill>
                <a:schemeClr val="bg1"/>
              </a:solidFill>
              <a:latin typeface="Helvetica" pitchFamily="2" charset="0"/>
            </a:endParaRPr>
          </a:p>
        </p:txBody>
      </p:sp>
      <p:sp>
        <p:nvSpPr>
          <p:cNvPr id="9" name="Título 6">
            <a:extLst>
              <a:ext uri="{FF2B5EF4-FFF2-40B4-BE49-F238E27FC236}">
                <a16:creationId xmlns:a16="http://schemas.microsoft.com/office/drawing/2014/main" id="{F07B92E6-4E11-F793-167F-6A35574962E9}"/>
              </a:ext>
            </a:extLst>
          </p:cNvPr>
          <p:cNvSpPr txBox="1">
            <a:spLocks/>
          </p:cNvSpPr>
          <p:nvPr/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es-CO"/>
          </a:p>
        </p:txBody>
      </p:sp>
      <p:pic>
        <p:nvPicPr>
          <p:cNvPr id="7" name="Picture 8" descr="https://image.flaticon.com/icons/png/512/1398/1398338.png">
            <a:extLst>
              <a:ext uri="{FF2B5EF4-FFF2-40B4-BE49-F238E27FC236}">
                <a16:creationId xmlns:a16="http://schemas.microsoft.com/office/drawing/2014/main" id="{A0BA2916-341A-40A5-A789-E6E1137AD3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screen">
            <a:duotone>
              <a:prstClr val="black"/>
              <a:srgbClr val="B43737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915111" y="3267073"/>
            <a:ext cx="2623652" cy="2623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706108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ítulo 6">
            <a:extLst>
              <a:ext uri="{FF2B5EF4-FFF2-40B4-BE49-F238E27FC236}">
                <a16:creationId xmlns:a16="http://schemas.microsoft.com/office/drawing/2014/main" id="{F07B92E6-4E11-F793-167F-6A35574962E9}"/>
              </a:ext>
            </a:extLst>
          </p:cNvPr>
          <p:cNvSpPr txBox="1">
            <a:spLocks/>
          </p:cNvSpPr>
          <p:nvPr/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es-CO"/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45104A11-2C25-1DE5-280D-D45164169709}"/>
              </a:ext>
            </a:extLst>
          </p:cNvPr>
          <p:cNvSpPr txBox="1"/>
          <p:nvPr/>
        </p:nvSpPr>
        <p:spPr>
          <a:xfrm>
            <a:off x="5099574" y="6639446"/>
            <a:ext cx="199285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CO" sz="1100" b="1" dirty="0">
                <a:solidFill>
                  <a:schemeClr val="bg1"/>
                </a:solidFill>
                <a:latin typeface="Helvetica" pitchFamily="2" charset="0"/>
              </a:rPr>
              <a:t>www.mineducacion.gov.co</a:t>
            </a:r>
          </a:p>
        </p:txBody>
      </p:sp>
      <p:sp>
        <p:nvSpPr>
          <p:cNvPr id="6" name="Título 3">
            <a:extLst>
              <a:ext uri="{FF2B5EF4-FFF2-40B4-BE49-F238E27FC236}">
                <a16:creationId xmlns:a16="http://schemas.microsoft.com/office/drawing/2014/main" id="{1A5E4885-91B9-4658-AAC6-2C4D488D131C}"/>
              </a:ext>
            </a:extLst>
          </p:cNvPr>
          <p:cNvSpPr txBox="1">
            <a:spLocks/>
          </p:cNvSpPr>
          <p:nvPr/>
        </p:nvSpPr>
        <p:spPr>
          <a:xfrm>
            <a:off x="838200" y="365126"/>
            <a:ext cx="10515600" cy="88213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sz="2000" b="1" dirty="0">
                <a:latin typeface="Verdana" panose="020B0604030504040204" pitchFamily="34" charset="0"/>
                <a:ea typeface="Verdana" panose="020B0604030504040204" pitchFamily="34" charset="0"/>
              </a:rPr>
              <a:t>Resolución número 7943 de 2022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0E94CD86-8C8E-42C2-ABDF-2718F31443D9}"/>
              </a:ext>
            </a:extLst>
          </p:cNvPr>
          <p:cNvSpPr txBox="1"/>
          <p:nvPr/>
        </p:nvSpPr>
        <p:spPr>
          <a:xfrm>
            <a:off x="838199" y="1685577"/>
            <a:ext cx="1083798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ES" dirty="0">
                <a:latin typeface="Verdana" panose="020B0604030504040204" pitchFamily="34" charset="0"/>
                <a:ea typeface="Verdana" panose="020B0604030504040204" pitchFamily="34" charset="0"/>
              </a:rPr>
              <a:t>Por la cual se define la 'firma autógrafa mecánica' y se modifican algunas disposiciones en materia de apostilla y legalización de documentos previstos en la Resolución 1959 de 2020.</a:t>
            </a:r>
          </a:p>
        </p:txBody>
      </p:sp>
      <p:pic>
        <p:nvPicPr>
          <p:cNvPr id="11" name="Picture 22" descr="https://image.flaticon.com/icons/png/512/942/942799.png">
            <a:extLst>
              <a:ext uri="{FF2B5EF4-FFF2-40B4-BE49-F238E27FC236}">
                <a16:creationId xmlns:a16="http://schemas.microsoft.com/office/drawing/2014/main" id="{2EC641CF-19DE-4FC5-8F93-D617213A35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screen">
            <a:duotone>
              <a:prstClr val="black"/>
              <a:srgbClr val="D9C3A5">
                <a:tint val="50000"/>
                <a:satMod val="180000"/>
              </a:srgb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881037" y="3289638"/>
            <a:ext cx="2429923" cy="24299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6304095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GOBIERNO DEL CAMBIO">
      <a:majorFont>
        <a:latin typeface="Helvetica"/>
        <a:ea typeface=""/>
        <a:cs typeface=""/>
      </a:majorFont>
      <a:minorFont>
        <a:latin typeface="Helvetic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1054</TotalTime>
  <Words>1325</Words>
  <Application>Microsoft Office PowerPoint</Application>
  <PresentationFormat>Panorámica</PresentationFormat>
  <Paragraphs>195</Paragraphs>
  <Slides>21</Slides>
  <Notes>0</Notes>
  <HiddenSlides>4</HiddenSlides>
  <MMClips>0</MMClips>
  <ScaleCrop>false</ScaleCrop>
  <HeadingPairs>
    <vt:vector size="6" baseType="variant">
      <vt:variant>
        <vt:lpstr>Fuentes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21</vt:i4>
      </vt:variant>
    </vt:vector>
  </HeadingPairs>
  <TitlesOfParts>
    <vt:vector size="29" baseType="lpstr">
      <vt:lpstr>Arial</vt:lpstr>
      <vt:lpstr>Calibri</vt:lpstr>
      <vt:lpstr>Franklin Gothic Book</vt:lpstr>
      <vt:lpstr>Helvetica</vt:lpstr>
      <vt:lpstr>Symbol</vt:lpstr>
      <vt:lpstr>Times New Roman</vt:lpstr>
      <vt:lpstr>Verdana</vt:lpstr>
      <vt:lpstr>Tema de Office</vt:lpstr>
      <vt:lpstr>Presentación de PowerPoint</vt:lpstr>
      <vt:lpstr>Legalización de documentos SACv2</vt:lpstr>
      <vt:lpstr>Agenda</vt:lpstr>
      <vt:lpstr>Presentación de PowerPoint</vt:lpstr>
      <vt:lpstr>Normatividad</vt:lpstr>
      <vt:lpstr>Decreto 2106 de 2019</vt:lpstr>
      <vt:lpstr>Ley 2052 de 2020</vt:lpstr>
      <vt:lpstr>Resolución 1959 de 2020</vt:lpstr>
      <vt:lpstr>Presentación de PowerPoint</vt:lpstr>
      <vt:lpstr>Pasos para crear una Legalización en SACv2</vt:lpstr>
      <vt:lpstr>Tipos documentales </vt:lpstr>
      <vt:lpstr>Recomendaciones generales</vt:lpstr>
      <vt:lpstr>Recomendaciones generales</vt:lpstr>
      <vt:lpstr>Presentación de PowerPoint</vt:lpstr>
      <vt:lpstr>Rol Ciudadano</vt:lpstr>
      <vt:lpstr>Rol Operador</vt:lpstr>
      <vt:lpstr>Rol Funcionario</vt:lpstr>
      <vt:lpstr>Rol Administrador</vt:lpstr>
      <vt:lpstr>Entidades que no tienen aplicativo SAC</vt:lpstr>
      <vt:lpstr>Cronograma de capacitaciones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William Camilo  Baracaldo Godoy</dc:creator>
  <cp:lastModifiedBy>Julian Llanos</cp:lastModifiedBy>
  <cp:revision>7</cp:revision>
  <dcterms:created xsi:type="dcterms:W3CDTF">2023-05-08T00:34:42Z</dcterms:created>
  <dcterms:modified xsi:type="dcterms:W3CDTF">2023-06-08T13:36:15Z</dcterms:modified>
</cp:coreProperties>
</file>